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9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7239" cy="6857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daanyal011/Applied_Data_Science_Capstone_Daanyal/blob/main/jupyter-labs-webscraping.ipynb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daanyal011/Applied_Data_Science_Capstone_Daanyal/blob/main/labs-jupyter-spacex-Data%20wrangling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anyal011/Applied_Data_Science_Capstone_Daanyal/blob/main/jupyter-labs-eda-dataviz.ipynb" TargetMode="External"/><Relationship Id="rId2" Type="http://schemas.openxmlformats.org/officeDocument/2006/relationships/hyperlink" Target="https://github.com/tflores/applied-data-science-capstone/blob/master/EDA%20with%20Data%20Visualization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anyal011/Applied_Data_Science_Capstone_Daanyal/blob/main/jupyter-labs-eda-sql-coursera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anyal011/Applied_Data_Science_Capstone_Daanyal/blob/main/lab_jupyter_launch_site_location.ipynb" TargetMode="External"/><Relationship Id="rId2" Type="http://schemas.openxmlformats.org/officeDocument/2006/relationships/hyperlink" Target="https://github.com/tflores/applied-data-science-capstone/blob/d232d76932163635b072952f121a8d70286e0d84/Interactive%20Visual%20Analytics%20with%20Folium%20lab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anyal011/Applied_Data_Science_Capstone_Daanyal/blob/main/spacex_dash_app.py" TargetMode="External"/><Relationship Id="rId2" Type="http://schemas.openxmlformats.org/officeDocument/2006/relationships/hyperlink" Target="https://github.com/tflores/applied-data-science-capstone/blob/d232d76932163635b072952f121a8d70286e0d84/spacex_dash_app.p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github.com/daanyal011/Applied_Data_Science_Capstone_Daanyal/blob/main/SpaceX_Machine%20Learning%20Prediction_Part_5.ipynb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s://github.com/tflores/applied-data-science-capstone/blob/d232d76932163635b072952f121a8d70286e0d84/Machine%20Learning%20Prediction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daanyal011/Applied_Data_Science_Capstone_Daanyal/blob/main/jupyter_labs_spacex_data_collection_api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7422" y="4591050"/>
            <a:ext cx="1851978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pc="-60" dirty="0">
                <a:solidFill>
                  <a:srgbClr val="E7E6E6"/>
                </a:solidFill>
                <a:latin typeface="Arial"/>
                <a:cs typeface="Arial"/>
              </a:rPr>
              <a:t>Daanyal Parbulkar</a:t>
            </a:r>
            <a:r>
              <a:rPr sz="1800" spc="-55" dirty="0">
                <a:solidFill>
                  <a:srgbClr val="E7E6E6"/>
                </a:solidFill>
                <a:latin typeface="Arial"/>
                <a:cs typeface="Arial"/>
              </a:rPr>
              <a:t>  </a:t>
            </a:r>
            <a:endParaRPr lang="en-US" spc="75" dirty="0">
              <a:solidFill>
                <a:srgbClr val="E7E6E6"/>
              </a:solidFill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1800" spc="75" dirty="0">
                <a:solidFill>
                  <a:srgbClr val="E7E6E6"/>
                </a:solidFill>
                <a:latin typeface="Arial"/>
                <a:cs typeface="Arial"/>
              </a:rPr>
              <a:t>03/07/2022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9000" y="675640"/>
            <a:ext cx="2105660" cy="629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also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from 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Wikipedia;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downloaded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Wikipedia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flowchart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then</a:t>
            </a:r>
            <a:r>
              <a:rPr sz="2200" spc="1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persisted.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6800" y="4800600"/>
            <a:ext cx="440880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Source</a:t>
            </a:r>
            <a:r>
              <a:rPr lang="en-US" sz="1400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code:</a:t>
            </a:r>
            <a:r>
              <a:rPr lang="en-IN" sz="1400" spc="-5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https://github.com/daanyal011/Applied_Data_Science_Capstone_Daanyal/blob/main/jupyter-labs-webscraping.ipynb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94" y="571753"/>
            <a:ext cx="5255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 </a:t>
            </a:r>
            <a:r>
              <a:rPr spc="-75" dirty="0"/>
              <a:t>Collection </a:t>
            </a:r>
            <a:r>
              <a:rPr dirty="0"/>
              <a:t>-</a:t>
            </a:r>
            <a:r>
              <a:rPr spc="395" dirty="0"/>
              <a:t> </a:t>
            </a:r>
            <a:r>
              <a:rPr spc="-114" dirty="0"/>
              <a:t>Scraping</a:t>
            </a:r>
          </a:p>
        </p:txBody>
      </p:sp>
      <p:sp>
        <p:nvSpPr>
          <p:cNvPr id="5" name="object 5"/>
          <p:cNvSpPr/>
          <p:nvPr/>
        </p:nvSpPr>
        <p:spPr>
          <a:xfrm>
            <a:off x="7244080" y="1775447"/>
            <a:ext cx="2791714" cy="1082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b="1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Falcon9</a:t>
            </a:r>
            <a:endParaRPr sz="1800">
              <a:latin typeface="Carlito"/>
              <a:cs typeface="Carlito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page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sp>
          <p:nvSpPr>
            <p:cNvPr id="8" name="object 8"/>
            <p:cNvSpPr/>
            <p:nvPr/>
          </p:nvSpPr>
          <p:spPr>
            <a:xfrm>
              <a:off x="8387080" y="2893021"/>
              <a:ext cx="503186" cy="4244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44080" y="3352787"/>
              <a:ext cx="2791714" cy="10823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column/variable  names from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HTML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table header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sp>
          <p:nvSpPr>
            <p:cNvPr id="12" name="object 12"/>
            <p:cNvSpPr/>
            <p:nvPr/>
          </p:nvSpPr>
          <p:spPr>
            <a:xfrm>
              <a:off x="8387080" y="4470362"/>
              <a:ext cx="503186" cy="4244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44080" y="4932680"/>
              <a:ext cx="2791714" cy="10797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300"/>
              </a:lnSpc>
              <a:spcBef>
                <a:spcPts val="309"/>
              </a:spcBef>
            </a:pP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Create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data frame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by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1800" b="1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HTML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tables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10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5355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Initially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some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(EDA)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performed on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dataset.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Then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summaries launches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per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site,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r>
              <a:rPr sz="2200" spc="6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510"/>
              </a:lnSpc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per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type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calculated.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Finally,</a:t>
            </a:r>
            <a:r>
              <a:rPr sz="22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outcome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label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created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Outcome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column.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432107"/>
            <a:ext cx="825119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latin typeface="Carlito"/>
                <a:cs typeface="Carlito"/>
              </a:rPr>
              <a:t>Source </a:t>
            </a:r>
            <a:r>
              <a:rPr sz="1400" spc="-5" dirty="0">
                <a:latin typeface="Carlito"/>
                <a:cs typeface="Carlito"/>
              </a:rPr>
              <a:t>code:</a:t>
            </a:r>
            <a:r>
              <a:rPr lang="en-IN" sz="1400" spc="-5" dirty="0">
                <a:latin typeface="Carlito"/>
                <a:cs typeface="Carlito"/>
                <a:hlinkClick r:id="rId2"/>
              </a:rPr>
              <a:t>https://github.com/daanyal011/Applied_Data_Science_Capstone_Daanyal/blob/main/labs-jupyter-spacex-Data%20wrangling.ipynb</a:t>
            </a:r>
            <a:endParaRPr sz="14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1280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35" dirty="0"/>
              <a:t> </a:t>
            </a:r>
            <a:r>
              <a:rPr spc="-85" dirty="0"/>
              <a:t>Wrangling</a:t>
            </a:r>
          </a:p>
        </p:txBody>
      </p:sp>
      <p:sp>
        <p:nvSpPr>
          <p:cNvPr id="5" name="object 5"/>
          <p:cNvSpPr/>
          <p:nvPr/>
        </p:nvSpPr>
        <p:spPr>
          <a:xfrm>
            <a:off x="1186180" y="3881120"/>
            <a:ext cx="2164334" cy="13108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33140" y="4257040"/>
            <a:ext cx="482866" cy="559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73220" y="3881120"/>
            <a:ext cx="2166874" cy="131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Summarizations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22719" y="4257040"/>
            <a:ext cx="482866" cy="559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62800" y="3881120"/>
            <a:ext cx="2164333" cy="1310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of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Landing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Outcome</a:t>
            </a:r>
            <a:r>
              <a:rPr sz="2200" spc="-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11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060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explore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data,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scatterplots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barplots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visualize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relationship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pair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2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features:</a:t>
            </a:r>
            <a:endParaRPr sz="2200">
              <a:latin typeface="Arial"/>
              <a:cs typeface="Arial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17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Mass, 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Number,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3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929629"/>
            <a:ext cx="552831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lang="en-US" sz="1400" spc="-7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Code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:</a:t>
            </a:r>
            <a:r>
              <a:rPr lang="en-US" sz="14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lang="en-IN" sz="1400" spc="-50" dirty="0">
                <a:solidFill>
                  <a:srgbClr val="292929"/>
                </a:solidFill>
                <a:latin typeface="Arial"/>
                <a:cs typeface="Arial"/>
                <a:hlinkClick r:id="rId3"/>
              </a:rPr>
              <a:t>https://github.com/daanyal011/Applied_Data_Science_Capstone_Daanyal/blob/main/jupyter-labs-eda-dataviz.ipynb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9619" y="3429000"/>
            <a:ext cx="9441180" cy="2382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6305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 </a:t>
            </a:r>
            <a:r>
              <a:rPr spc="10" dirty="0"/>
              <a:t>with </a:t>
            </a:r>
            <a:r>
              <a:rPr spc="-120" dirty="0"/>
              <a:t>Data</a:t>
            </a:r>
            <a:r>
              <a:rPr spc="-240" dirty="0"/>
              <a:t> </a:t>
            </a:r>
            <a:r>
              <a:rPr spc="-70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1343067"/>
            <a:ext cx="9570720" cy="5432898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following </a:t>
            </a:r>
            <a:r>
              <a:rPr sz="2200" spc="-200" dirty="0">
                <a:solidFill>
                  <a:srgbClr val="292929"/>
                </a:solidFill>
                <a:latin typeface="Arial"/>
                <a:cs typeface="Arial"/>
              </a:rPr>
              <a:t>SQL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queries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-2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performed:</a:t>
            </a:r>
            <a:endParaRPr sz="22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unique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r>
              <a:rPr sz="1800" spc="1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mission;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Top </a:t>
            </a:r>
            <a:r>
              <a:rPr sz="1800" spc="85" dirty="0">
                <a:solidFill>
                  <a:srgbClr val="292929"/>
                </a:solidFill>
                <a:latin typeface="Arial"/>
                <a:cs typeface="Arial"/>
              </a:rPr>
              <a:t>5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whose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name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begin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string</a:t>
            </a:r>
            <a:r>
              <a:rPr sz="18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'CCA’;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Total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launched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135" dirty="0">
                <a:solidFill>
                  <a:srgbClr val="292929"/>
                </a:solidFill>
                <a:latin typeface="Arial"/>
                <a:cs typeface="Arial"/>
              </a:rPr>
              <a:t>NASA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Arial"/>
                <a:cs typeface="Arial"/>
              </a:rPr>
              <a:t>(CRS);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Average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version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1800" spc="2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v1.1;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Date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when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ground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pad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1800" spc="25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achieved;</a:t>
            </a:r>
            <a:endParaRPr sz="1800" dirty="0">
              <a:latin typeface="Arial"/>
              <a:cs typeface="Arial"/>
            </a:endParaRPr>
          </a:p>
          <a:p>
            <a:pPr marL="698500" marR="111125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drone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ship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between  </a:t>
            </a:r>
            <a:r>
              <a:rPr sz="1800" spc="75" dirty="0">
                <a:solidFill>
                  <a:srgbClr val="292929"/>
                </a:solidFill>
                <a:latin typeface="Arial"/>
                <a:cs typeface="Arial"/>
              </a:rPr>
              <a:t>4000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75" dirty="0">
                <a:solidFill>
                  <a:srgbClr val="292929"/>
                </a:solidFill>
                <a:latin typeface="Arial"/>
                <a:cs typeface="Arial"/>
              </a:rPr>
              <a:t>6000</a:t>
            </a:r>
            <a:r>
              <a:rPr sz="1800" spc="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kg;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Total number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failure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r>
              <a:rPr sz="18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outcomes;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versions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maximum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mass;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Failed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drone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ship,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their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versions,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names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endParaRPr sz="1800" dirty="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year 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2015;</a:t>
            </a:r>
            <a:r>
              <a:rPr sz="1800" spc="1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8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Rank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count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(such 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Failure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(drone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ship)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or 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1800" spc="1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(ground</a:t>
            </a:r>
            <a:endParaRPr sz="1800" dirty="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pad))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date </a:t>
            </a:r>
            <a:r>
              <a:rPr sz="1800" spc="60" dirty="0">
                <a:solidFill>
                  <a:srgbClr val="292929"/>
                </a:solidFill>
                <a:latin typeface="Arial"/>
                <a:cs typeface="Arial"/>
              </a:rPr>
              <a:t>2010-06-04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3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2017-03-20.</a:t>
            </a:r>
            <a:endParaRPr sz="1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25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Arial"/>
                <a:cs typeface="Arial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</a:rPr>
              <a:t>code:</a:t>
            </a:r>
            <a:r>
              <a:rPr lang="en-US" sz="14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lang="en-US" sz="1400" spc="-5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https://github.com/daanyal011/Applied_Data_Science_Capstone_Daanyal/blob/main/jupyter-labs-eda-sql-coursera.ipynb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8352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 </a:t>
            </a:r>
            <a:r>
              <a:rPr spc="10" dirty="0"/>
              <a:t>with</a:t>
            </a:r>
            <a:r>
              <a:rPr spc="-385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292929"/>
                </a:solidFill>
                <a:latin typeface="Arial"/>
                <a:cs typeface="Arial"/>
              </a:rPr>
              <a:t>Markers,</a:t>
            </a:r>
            <a:r>
              <a:rPr sz="2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Arial"/>
                <a:cs typeface="Arial"/>
              </a:rPr>
              <a:t>circles,</a:t>
            </a:r>
            <a:r>
              <a:rPr sz="26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60" dirty="0">
                <a:solidFill>
                  <a:srgbClr val="292929"/>
                </a:solidFill>
                <a:latin typeface="Arial"/>
                <a:cs typeface="Arial"/>
              </a:rPr>
              <a:t>lines</a:t>
            </a:r>
            <a:r>
              <a:rPr sz="26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Arial"/>
                <a:cs typeface="Arial"/>
              </a:rPr>
              <a:t>marker</a:t>
            </a:r>
            <a:r>
              <a:rPr sz="26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Arial"/>
                <a:cs typeface="Arial"/>
              </a:rPr>
              <a:t>clusters</a:t>
            </a:r>
            <a:r>
              <a:rPr sz="26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6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90" dirty="0">
                <a:solidFill>
                  <a:srgbClr val="292929"/>
                </a:solidFill>
                <a:latin typeface="Arial"/>
                <a:cs typeface="Arial"/>
              </a:rPr>
              <a:t>used</a:t>
            </a:r>
            <a:r>
              <a:rPr sz="2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60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6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600" spc="-114" dirty="0">
                <a:solidFill>
                  <a:srgbClr val="292929"/>
                </a:solidFill>
                <a:latin typeface="Arial"/>
                <a:cs typeface="Arial"/>
              </a:rPr>
              <a:t>Maps</a:t>
            </a:r>
            <a:endParaRPr sz="2600">
              <a:latin typeface="Arial"/>
              <a:cs typeface="Arial"/>
            </a:endParaRPr>
          </a:p>
          <a:p>
            <a:pPr marL="697865" lvl="1" indent="-229235">
              <a:lnSpc>
                <a:spcPct val="100000"/>
              </a:lnSpc>
              <a:spcBef>
                <a:spcPts val="96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292929"/>
                </a:solidFill>
                <a:latin typeface="Arial"/>
                <a:cs typeface="Arial"/>
              </a:rPr>
              <a:t>Markers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1900" spc="-15" dirty="0">
                <a:solidFill>
                  <a:srgbClr val="292929"/>
                </a:solidFill>
                <a:latin typeface="Arial"/>
                <a:cs typeface="Arial"/>
              </a:rPr>
              <a:t>points like </a:t>
            </a:r>
            <a:r>
              <a:rPr sz="1900" spc="-6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9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sites;</a:t>
            </a:r>
            <a:endParaRPr sz="1900">
              <a:latin typeface="Arial"/>
              <a:cs typeface="Arial"/>
            </a:endParaRPr>
          </a:p>
          <a:p>
            <a:pPr marL="697865" lvl="1" indent="-229235">
              <a:lnSpc>
                <a:spcPts val="2060"/>
              </a:lnSpc>
              <a:spcBef>
                <a:spcPts val="94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Circles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highlighted </a:t>
            </a:r>
            <a:r>
              <a:rPr sz="1900" spc="-90" dirty="0">
                <a:solidFill>
                  <a:srgbClr val="292929"/>
                </a:solidFill>
                <a:latin typeface="Arial"/>
                <a:cs typeface="Arial"/>
              </a:rPr>
              <a:t>areas </a:t>
            </a:r>
            <a:r>
              <a:rPr sz="1900" spc="-40" dirty="0">
                <a:solidFill>
                  <a:srgbClr val="292929"/>
                </a:solidFill>
                <a:latin typeface="Arial"/>
                <a:cs typeface="Arial"/>
              </a:rPr>
              <a:t>around </a:t>
            </a: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specific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coordinates, </a:t>
            </a:r>
            <a:r>
              <a:rPr sz="1900" spc="-15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1900" spc="459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Arial"/>
                <a:cs typeface="Arial"/>
              </a:rPr>
              <a:t>NASA </a:t>
            </a:r>
            <a:r>
              <a:rPr sz="1900" spc="-90" dirty="0">
                <a:solidFill>
                  <a:srgbClr val="292929"/>
                </a:solidFill>
                <a:latin typeface="Arial"/>
                <a:cs typeface="Arial"/>
              </a:rPr>
              <a:t>Johnson </a:t>
            </a:r>
            <a:r>
              <a:rPr sz="1900" spc="-125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endParaRPr sz="1900">
              <a:latin typeface="Arial"/>
              <a:cs typeface="Arial"/>
            </a:endParaRPr>
          </a:p>
          <a:p>
            <a:pPr marL="697865">
              <a:lnSpc>
                <a:spcPts val="2060"/>
              </a:lnSpc>
            </a:pP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Center;</a:t>
            </a:r>
            <a:endParaRPr sz="1900">
              <a:latin typeface="Arial"/>
              <a:cs typeface="Arial"/>
            </a:endParaRPr>
          </a:p>
          <a:p>
            <a:pPr marL="697865" lvl="1" indent="-229235">
              <a:lnSpc>
                <a:spcPts val="2050"/>
              </a:lnSpc>
              <a:spcBef>
                <a:spcPts val="94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Marker clusters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indicates </a:t>
            </a:r>
            <a:r>
              <a:rPr sz="1900" spc="-30" dirty="0">
                <a:solidFill>
                  <a:srgbClr val="292929"/>
                </a:solidFill>
                <a:latin typeface="Arial"/>
                <a:cs typeface="Arial"/>
              </a:rPr>
              <a:t>groups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900" spc="-60" dirty="0">
                <a:solidFill>
                  <a:srgbClr val="292929"/>
                </a:solidFill>
                <a:latin typeface="Arial"/>
                <a:cs typeface="Arial"/>
              </a:rPr>
              <a:t>events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900" spc="-100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coordinate, </a:t>
            </a:r>
            <a:r>
              <a:rPr sz="1900" spc="-15" dirty="0">
                <a:solidFill>
                  <a:srgbClr val="292929"/>
                </a:solidFill>
                <a:latin typeface="Arial"/>
                <a:cs typeface="Arial"/>
              </a:rPr>
              <a:t>like </a:t>
            </a: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19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900" spc="-13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900" spc="-6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900" spc="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Arial"/>
                <a:cs typeface="Arial"/>
              </a:rPr>
              <a:t>site;</a:t>
            </a:r>
            <a:endParaRPr sz="1900">
              <a:latin typeface="Arial"/>
              <a:cs typeface="Arial"/>
            </a:endParaRPr>
          </a:p>
          <a:p>
            <a:pPr marL="697865">
              <a:lnSpc>
                <a:spcPts val="2050"/>
              </a:lnSpc>
            </a:pPr>
            <a:r>
              <a:rPr sz="19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900">
              <a:latin typeface="Arial"/>
              <a:cs typeface="Arial"/>
            </a:endParaRPr>
          </a:p>
          <a:p>
            <a:pPr marL="697865" lvl="1" indent="-229235">
              <a:lnSpc>
                <a:spcPct val="100000"/>
              </a:lnSpc>
              <a:spcBef>
                <a:spcPts val="945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Arial"/>
                <a:cs typeface="Arial"/>
              </a:rPr>
              <a:t>Lines </a:t>
            </a:r>
            <a:r>
              <a:rPr sz="1900" spc="-70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1900" spc="-65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1900" spc="3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900" spc="-35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1900" spc="-60" dirty="0">
                <a:solidFill>
                  <a:srgbClr val="292929"/>
                </a:solidFill>
                <a:latin typeface="Arial"/>
                <a:cs typeface="Arial"/>
              </a:rPr>
              <a:t>distances</a:t>
            </a:r>
            <a:r>
              <a:rPr sz="1900" spc="1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1900" spc="5" dirty="0">
                <a:solidFill>
                  <a:srgbClr val="292929"/>
                </a:solidFill>
                <a:latin typeface="Arial"/>
                <a:cs typeface="Arial"/>
              </a:rPr>
              <a:t>two </a:t>
            </a:r>
            <a:r>
              <a:rPr sz="1900" spc="-45" dirty="0">
                <a:solidFill>
                  <a:srgbClr val="292929"/>
                </a:solidFill>
                <a:latin typeface="Arial"/>
                <a:cs typeface="Arial"/>
              </a:rPr>
              <a:t>coordinates.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917257" y="5298122"/>
            <a:ext cx="10293350" cy="227498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80400"/>
              </a:lnSpc>
              <a:spcBef>
                <a:spcPts val="43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7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lang="en-IN" sz="1400" spc="-50" dirty="0">
                <a:solidFill>
                  <a:srgbClr val="292929"/>
                </a:solidFill>
                <a:latin typeface="Arial"/>
                <a:cs typeface="Arial"/>
                <a:hlinkClick r:id="rId3"/>
              </a:rPr>
              <a:t>https://github.com/daanyal011/Applied_Data_Science_Capstone_Daanyal/blob/main/lab_jupyter_launch_site_location.ipynb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01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Build </a:t>
            </a:r>
            <a:r>
              <a:rPr spc="-175" dirty="0"/>
              <a:t>an </a:t>
            </a:r>
            <a:r>
              <a:rPr spc="-80" dirty="0"/>
              <a:t>Interactive </a:t>
            </a:r>
            <a:r>
              <a:rPr spc="-145" dirty="0"/>
              <a:t>Map </a:t>
            </a:r>
            <a:r>
              <a:rPr spc="10" dirty="0"/>
              <a:t>with</a:t>
            </a:r>
            <a:r>
              <a:rPr spc="850" dirty="0"/>
              <a:t> </a:t>
            </a:r>
            <a:r>
              <a:rPr spc="-8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88145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following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graphs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plots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visualize</a:t>
            </a:r>
            <a:r>
              <a:rPr sz="2200" spc="3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Percentage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1800" spc="2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range</a:t>
            </a:r>
            <a:endParaRPr sz="18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combination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allowed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quickly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analyze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relation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payloads 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sites,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helping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identify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payloads.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5287"/>
            <a:ext cx="916495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800" spc="-85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lang="en-US" sz="18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lang="en-US" sz="1800" spc="-60" dirty="0">
                <a:solidFill>
                  <a:srgbClr val="292929"/>
                </a:solidFill>
                <a:latin typeface="Arial"/>
                <a:cs typeface="Arial"/>
                <a:hlinkClick r:id="rId3"/>
              </a:rPr>
              <a:t>https://github.com/daanyal011/Applied_Data_Science_Capstone_Daanyal/blob/main/spacex_dash_app.py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75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Build </a:t>
            </a:r>
            <a:r>
              <a:rPr spc="-245" dirty="0"/>
              <a:t>a </a:t>
            </a:r>
            <a:r>
              <a:rPr spc="-100" dirty="0"/>
              <a:t>Dashboard </a:t>
            </a:r>
            <a:r>
              <a:rPr spc="10" dirty="0"/>
              <a:t>with </a:t>
            </a:r>
            <a:r>
              <a:rPr spc="-45" dirty="0"/>
              <a:t>Plotly</a:t>
            </a:r>
            <a:r>
              <a:rPr spc="25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Four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classification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models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compared: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logistic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regression,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support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vector 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machine,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k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nearest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neighbors.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264403"/>
            <a:ext cx="8893175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Source </a:t>
            </a:r>
            <a:r>
              <a:rPr sz="1400" spc="-50" dirty="0">
                <a:solidFill>
                  <a:srgbClr val="292929"/>
                </a:solidFill>
                <a:latin typeface="Arial"/>
                <a:cs typeface="Arial"/>
                <a:hlinkClick r:id="rId2"/>
              </a:rPr>
              <a:t>code:</a:t>
            </a:r>
            <a:r>
              <a:rPr lang="en-US" sz="14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lang="en-US" sz="1400" spc="-50" dirty="0">
                <a:solidFill>
                  <a:srgbClr val="292929"/>
                </a:solidFill>
                <a:latin typeface="Arial"/>
                <a:cs typeface="Arial"/>
                <a:hlinkClick r:id="rId3"/>
              </a:rPr>
              <a:t>https://github.com/daanyal011/Applied_Data_Science_Capstone_Daanyal/blob/main/SpaceX_Machine%20Learning%20Prediction_Part_5.ipynb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752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Predictive </a:t>
            </a:r>
            <a:r>
              <a:rPr spc="-125" dirty="0"/>
              <a:t>Analysis</a:t>
            </a:r>
            <a:r>
              <a:rPr spc="229" dirty="0"/>
              <a:t> </a:t>
            </a:r>
            <a:r>
              <a:rPr spc="-114" dirty="0"/>
              <a:t>(Classification)</a:t>
            </a:r>
          </a:p>
        </p:txBody>
      </p:sp>
      <p:sp>
        <p:nvSpPr>
          <p:cNvPr id="5" name="object 5"/>
          <p:cNvSpPr/>
          <p:nvPr/>
        </p:nvSpPr>
        <p:spPr>
          <a:xfrm>
            <a:off x="899160" y="3169920"/>
            <a:ext cx="2512314" cy="1521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22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preparation 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and     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standardization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32200" y="3606774"/>
            <a:ext cx="556526" cy="647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76420" y="3169920"/>
            <a:ext cx="2514854" cy="15217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algn="ctr">
              <a:lnSpc>
                <a:spcPct val="917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rlito"/>
                <a:cs typeface="Carlito"/>
              </a:rPr>
              <a:t>Test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each</a:t>
            </a:r>
            <a:r>
              <a:rPr sz="22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model  with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combinations  of           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hyperparameters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09459" y="3606774"/>
            <a:ext cx="556526" cy="6479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3680" y="3169920"/>
            <a:ext cx="2514854" cy="15217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Comparison</a:t>
            </a:r>
            <a:r>
              <a:rPr sz="220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 results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715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Exploratory data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r>
              <a:rPr sz="2200" spc="2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results: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1600" spc="-15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1600" spc="-85" dirty="0">
                <a:solidFill>
                  <a:srgbClr val="292929"/>
                </a:solidFill>
                <a:latin typeface="Arial"/>
                <a:cs typeface="Arial"/>
              </a:rPr>
              <a:t>uses </a:t>
            </a:r>
            <a:r>
              <a:rPr sz="1600" spc="75" dirty="0">
                <a:solidFill>
                  <a:srgbClr val="292929"/>
                </a:solidFill>
                <a:latin typeface="Arial"/>
                <a:cs typeface="Arial"/>
              </a:rPr>
              <a:t>4 </a:t>
            </a:r>
            <a:r>
              <a:rPr sz="1600" spc="-15" dirty="0">
                <a:solidFill>
                  <a:srgbClr val="292929"/>
                </a:solidFill>
                <a:latin typeface="Arial"/>
                <a:cs typeface="Arial"/>
              </a:rPr>
              <a:t>different </a:t>
            </a:r>
            <a:r>
              <a:rPr sz="1600" spc="-6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 sites;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done </a:t>
            </a:r>
            <a:r>
              <a:rPr sz="16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1600" spc="-150" dirty="0">
                <a:solidFill>
                  <a:srgbClr val="292929"/>
                </a:solidFill>
                <a:latin typeface="Arial"/>
                <a:cs typeface="Arial"/>
              </a:rPr>
              <a:t>X</a:t>
            </a:r>
            <a:r>
              <a:rPr sz="1600" spc="-1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Arial"/>
                <a:cs typeface="Arial"/>
              </a:rPr>
              <a:t>itself </a:t>
            </a:r>
            <a:r>
              <a:rPr sz="16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600" spc="-114" dirty="0">
                <a:solidFill>
                  <a:srgbClr val="292929"/>
                </a:solidFill>
                <a:latin typeface="Arial"/>
                <a:cs typeface="Arial"/>
              </a:rPr>
              <a:t>NASA;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average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F9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v1.1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2,928</a:t>
            </a:r>
            <a:r>
              <a:rPr sz="1600" spc="3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kg;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600" spc="-95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happened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600" spc="65" dirty="0">
                <a:solidFill>
                  <a:srgbClr val="292929"/>
                </a:solidFill>
                <a:latin typeface="Arial"/>
                <a:cs typeface="Arial"/>
              </a:rPr>
              <a:t>2015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fiver </a:t>
            </a:r>
            <a:r>
              <a:rPr sz="1600" spc="-60" dirty="0">
                <a:solidFill>
                  <a:srgbClr val="292929"/>
                </a:solidFill>
                <a:latin typeface="Arial"/>
                <a:cs typeface="Arial"/>
              </a:rPr>
              <a:t>year </a:t>
            </a:r>
            <a:r>
              <a:rPr sz="1600" spc="-30" dirty="0">
                <a:solidFill>
                  <a:srgbClr val="292929"/>
                </a:solidFill>
                <a:latin typeface="Arial"/>
                <a:cs typeface="Arial"/>
              </a:rPr>
              <a:t>after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first</a:t>
            </a:r>
            <a:r>
              <a:rPr sz="1600" spc="409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launch;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85" dirty="0">
                <a:solidFill>
                  <a:srgbClr val="292929"/>
                </a:solidFill>
                <a:latin typeface="Arial"/>
                <a:cs typeface="Arial"/>
              </a:rPr>
              <a:t>Many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Falcon </a:t>
            </a:r>
            <a:r>
              <a:rPr sz="1600" spc="75" dirty="0">
                <a:solidFill>
                  <a:srgbClr val="292929"/>
                </a:solidFill>
                <a:latin typeface="Arial"/>
                <a:cs typeface="Arial"/>
              </a:rPr>
              <a:t>9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versions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at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drone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ships 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having payload </a:t>
            </a:r>
            <a:r>
              <a:rPr sz="1600" spc="-55" dirty="0">
                <a:solidFill>
                  <a:srgbClr val="292929"/>
                </a:solidFill>
                <a:latin typeface="Arial"/>
                <a:cs typeface="Arial"/>
              </a:rPr>
              <a:t>above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600" spc="3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average;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30" dirty="0">
                <a:solidFill>
                  <a:srgbClr val="292929"/>
                </a:solidFill>
                <a:latin typeface="Arial"/>
                <a:cs typeface="Arial"/>
              </a:rPr>
              <a:t>Almost 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100%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mission outcomes were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successful;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75" dirty="0">
                <a:solidFill>
                  <a:srgbClr val="292929"/>
                </a:solidFill>
                <a:latin typeface="Arial"/>
                <a:cs typeface="Arial"/>
              </a:rPr>
              <a:t>Two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16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versions</a:t>
            </a:r>
            <a:r>
              <a:rPr sz="16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Arial"/>
                <a:cs typeface="Arial"/>
              </a:rPr>
              <a:t>failed</a:t>
            </a:r>
            <a:r>
              <a:rPr sz="16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Arial"/>
                <a:cs typeface="Arial"/>
              </a:rPr>
              <a:t>at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6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6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drone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ships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2015: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v1.1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Arial"/>
                <a:cs typeface="Arial"/>
              </a:rPr>
              <a:t>B1012</a:t>
            </a:r>
            <a:r>
              <a:rPr sz="16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6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16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v1.1</a:t>
            </a:r>
            <a:r>
              <a:rPr sz="16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292929"/>
                </a:solidFill>
                <a:latin typeface="Arial"/>
                <a:cs typeface="Arial"/>
              </a:rPr>
              <a:t>B1015;</a:t>
            </a:r>
            <a:endParaRPr sz="16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600" spc="-45" dirty="0">
                <a:solidFill>
                  <a:srgbClr val="292929"/>
                </a:solidFill>
                <a:latin typeface="Arial"/>
                <a:cs typeface="Arial"/>
              </a:rPr>
              <a:t>number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600" spc="-25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1600" spc="-50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1600" spc="-80" dirty="0">
                <a:solidFill>
                  <a:srgbClr val="292929"/>
                </a:solidFill>
                <a:latin typeface="Arial"/>
                <a:cs typeface="Arial"/>
              </a:rPr>
              <a:t>became </a:t>
            </a: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better </a:t>
            </a:r>
            <a:r>
              <a:rPr sz="1600" spc="-105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years</a:t>
            </a:r>
            <a:r>
              <a:rPr sz="16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Arial"/>
                <a:cs typeface="Arial"/>
              </a:rPr>
              <a:t>passed.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analytics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identify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use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safety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places,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near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sea,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example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good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logistic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infrastructure</a:t>
            </a:r>
            <a:r>
              <a:rPr sz="2200" spc="4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around.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happens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at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east</a:t>
            </a:r>
            <a:r>
              <a:rPr sz="22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cost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sites.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  <p:sp>
        <p:nvSpPr>
          <p:cNvPr id="4" name="object 4"/>
          <p:cNvSpPr/>
          <p:nvPr/>
        </p:nvSpPr>
        <p:spPr>
          <a:xfrm>
            <a:off x="985519" y="3517900"/>
            <a:ext cx="4038600" cy="2435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72300" y="3497579"/>
            <a:ext cx="4038600" cy="2456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18</a:t>
            </a:fld>
            <a:endParaRPr spc="7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Predictive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showed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Classifier 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model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landings, having 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accuracy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87%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accuracy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test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over 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94%.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Results</a:t>
            </a:r>
          </a:p>
        </p:txBody>
      </p:sp>
      <p:sp>
        <p:nvSpPr>
          <p:cNvPr id="4" name="object 4"/>
          <p:cNvSpPr/>
          <p:nvPr/>
        </p:nvSpPr>
        <p:spPr>
          <a:xfrm>
            <a:off x="7609840" y="2961639"/>
            <a:ext cx="3675379" cy="2646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2540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Executive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Introduction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Methodology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Conclusion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Appendix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2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14617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Out</a:t>
            </a:r>
            <a:r>
              <a:rPr spc="-40" dirty="0"/>
              <a:t>l</a:t>
            </a:r>
            <a:r>
              <a:rPr spc="-15" dirty="0"/>
              <a:t>i</a:t>
            </a:r>
            <a:r>
              <a:rPr spc="-40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3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plot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above,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it’s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verify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nowadays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160" dirty="0">
                <a:solidFill>
                  <a:srgbClr val="292929"/>
                </a:solidFill>
                <a:latin typeface="Arial"/>
                <a:cs typeface="Arial"/>
              </a:rPr>
              <a:t>CCAF5 </a:t>
            </a:r>
            <a:r>
              <a:rPr sz="2200" spc="-240" dirty="0">
                <a:solidFill>
                  <a:srgbClr val="292929"/>
                </a:solidFill>
                <a:latin typeface="Arial"/>
                <a:cs typeface="Arial"/>
              </a:rPr>
              <a:t>SLC 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40,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recent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second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VAFB </a:t>
            </a:r>
            <a:r>
              <a:rPr sz="2200" spc="-240" dirty="0">
                <a:solidFill>
                  <a:srgbClr val="292929"/>
                </a:solidFill>
                <a:latin typeface="Arial"/>
                <a:cs typeface="Arial"/>
              </a:rPr>
              <a:t>SLC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4E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third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200" spc="-280" dirty="0">
                <a:solidFill>
                  <a:srgbClr val="292929"/>
                </a:solidFill>
                <a:latin typeface="Arial"/>
                <a:cs typeface="Arial"/>
              </a:rPr>
              <a:t>KSC </a:t>
            </a:r>
            <a:r>
              <a:rPr sz="2200" spc="-204" dirty="0">
                <a:solidFill>
                  <a:srgbClr val="292929"/>
                </a:solidFill>
                <a:latin typeface="Arial"/>
                <a:cs typeface="Arial"/>
              </a:rPr>
              <a:t>LC</a:t>
            </a:r>
            <a:r>
              <a:rPr sz="22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39A;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It’s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also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general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improved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</a:t>
            </a:r>
            <a:r>
              <a:rPr sz="2200" spc="1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time.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Flight </a:t>
            </a:r>
            <a:r>
              <a:rPr spc="-120" dirty="0"/>
              <a:t>Number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685" dirty="0"/>
              <a:t> </a:t>
            </a:r>
            <a:r>
              <a:rPr spc="-125" dirty="0"/>
              <a:t>Site</a:t>
            </a:r>
          </a:p>
        </p:txBody>
      </p:sp>
      <p:sp>
        <p:nvSpPr>
          <p:cNvPr id="4" name="object 4"/>
          <p:cNvSpPr/>
          <p:nvPr/>
        </p:nvSpPr>
        <p:spPr>
          <a:xfrm>
            <a:off x="769619" y="1384300"/>
            <a:ext cx="10576560" cy="2385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380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Payloads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9,000kg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(about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weight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school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bus)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have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excellent</a:t>
            </a:r>
            <a:r>
              <a:rPr sz="22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rate;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Payloads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12,000kg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only on </a:t>
            </a:r>
            <a:r>
              <a:rPr sz="2200" spc="-240" dirty="0">
                <a:solidFill>
                  <a:srgbClr val="292929"/>
                </a:solidFill>
                <a:latin typeface="Arial"/>
                <a:cs typeface="Arial"/>
              </a:rPr>
              <a:t>CCAFS SLC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40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80" dirty="0">
                <a:solidFill>
                  <a:srgbClr val="292929"/>
                </a:solidFill>
                <a:latin typeface="Arial"/>
                <a:cs typeface="Arial"/>
              </a:rPr>
              <a:t>KSC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Arial"/>
                <a:cs typeface="Arial"/>
              </a:rPr>
              <a:t>LC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39A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sites.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2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480" dirty="0"/>
              <a:t> </a:t>
            </a:r>
            <a:r>
              <a:rPr spc="-125" dirty="0"/>
              <a:t>Site</a:t>
            </a:r>
          </a:p>
        </p:txBody>
      </p:sp>
      <p:sp>
        <p:nvSpPr>
          <p:cNvPr id="4" name="object 4"/>
          <p:cNvSpPr/>
          <p:nvPr/>
        </p:nvSpPr>
        <p:spPr>
          <a:xfrm>
            <a:off x="756919" y="1361439"/>
            <a:ext cx="10678160" cy="2382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biggest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rates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happens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-2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orbits: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Arial"/>
                <a:cs typeface="Arial"/>
              </a:rPr>
              <a:t>ES-L1;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90" dirty="0">
                <a:solidFill>
                  <a:srgbClr val="292929"/>
                </a:solidFill>
                <a:latin typeface="Arial"/>
                <a:cs typeface="Arial"/>
              </a:rPr>
              <a:t>GEO;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50" dirty="0">
                <a:solidFill>
                  <a:srgbClr val="292929"/>
                </a:solidFill>
                <a:latin typeface="Arial"/>
                <a:cs typeface="Arial"/>
              </a:rPr>
              <a:t>HEO;</a:t>
            </a:r>
            <a:r>
              <a:rPr sz="1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85" dirty="0">
                <a:solidFill>
                  <a:srgbClr val="292929"/>
                </a:solidFill>
                <a:latin typeface="Arial"/>
                <a:cs typeface="Arial"/>
              </a:rPr>
              <a:t>SSO.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Followed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by: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45" dirty="0">
                <a:solidFill>
                  <a:srgbClr val="292929"/>
                </a:solidFill>
                <a:latin typeface="Arial"/>
                <a:cs typeface="Arial"/>
              </a:rPr>
              <a:t>VLEO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(above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80%);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LFO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(above</a:t>
            </a:r>
            <a:r>
              <a:rPr sz="1800" spc="-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70%).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2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 </a:t>
            </a:r>
            <a:r>
              <a:rPr spc="-210" dirty="0"/>
              <a:t>Rate </a:t>
            </a:r>
            <a:r>
              <a:rPr spc="-180" dirty="0"/>
              <a:t>vs. </a:t>
            </a:r>
            <a:r>
              <a:rPr spc="-5" dirty="0"/>
              <a:t>Orbit</a:t>
            </a:r>
            <a:r>
              <a:rPr spc="-655" dirty="0"/>
              <a:t> </a:t>
            </a:r>
            <a:r>
              <a:rPr spc="-185" dirty="0"/>
              <a:t>Type</a:t>
            </a:r>
          </a:p>
        </p:txBody>
      </p:sp>
      <p:sp>
        <p:nvSpPr>
          <p:cNvPr id="4" name="object 4"/>
          <p:cNvSpPr/>
          <p:nvPr/>
        </p:nvSpPr>
        <p:spPr>
          <a:xfrm>
            <a:off x="7741919" y="1869439"/>
            <a:ext cx="3543300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Apparently,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improved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time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orbits;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Arial"/>
                <a:cs typeface="Arial"/>
              </a:rPr>
              <a:t>VLEO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new business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opportunity,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due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recent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increase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its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frequency.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42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Flight </a:t>
            </a:r>
            <a:r>
              <a:rPr spc="-120" dirty="0"/>
              <a:t>Number </a:t>
            </a:r>
            <a:r>
              <a:rPr spc="-180" dirty="0"/>
              <a:t>vs. </a:t>
            </a:r>
            <a:r>
              <a:rPr spc="-5" dirty="0"/>
              <a:t>Orbit</a:t>
            </a:r>
            <a:r>
              <a:rPr spc="680" dirty="0"/>
              <a:t> </a:t>
            </a:r>
            <a:r>
              <a:rPr spc="-185" dirty="0"/>
              <a:t>Type</a:t>
            </a:r>
          </a:p>
        </p:txBody>
      </p:sp>
      <p:sp>
        <p:nvSpPr>
          <p:cNvPr id="4" name="object 4"/>
          <p:cNvSpPr/>
          <p:nvPr/>
        </p:nvSpPr>
        <p:spPr>
          <a:xfrm>
            <a:off x="769619" y="1597660"/>
            <a:ext cx="10688320" cy="2379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Apparently, there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no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relation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orbit</a:t>
            </a:r>
            <a:r>
              <a:rPr sz="2200" spc="6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Arial"/>
                <a:cs typeface="Arial"/>
              </a:rPr>
              <a:t>GTO;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Arial"/>
                <a:cs typeface="Arial"/>
              </a:rPr>
              <a:t>ISS 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orbit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widest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range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good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success;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There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few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orbits </a:t>
            </a:r>
            <a:r>
              <a:rPr sz="2200" spc="-245" dirty="0">
                <a:solidFill>
                  <a:srgbClr val="292929"/>
                </a:solidFill>
                <a:latin typeface="Arial"/>
                <a:cs typeface="Arial"/>
              </a:rPr>
              <a:t>SO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Arial"/>
                <a:cs typeface="Arial"/>
              </a:rPr>
              <a:t>GEO.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5" dirty="0"/>
              <a:t>Orbit</a:t>
            </a:r>
            <a:r>
              <a:rPr spc="530" dirty="0"/>
              <a:t> </a:t>
            </a:r>
            <a:r>
              <a:rPr spc="-185" dirty="0"/>
              <a:t>Type</a:t>
            </a:r>
          </a:p>
        </p:txBody>
      </p:sp>
      <p:sp>
        <p:nvSpPr>
          <p:cNvPr id="4" name="object 4"/>
          <p:cNvSpPr/>
          <p:nvPr/>
        </p:nvSpPr>
        <p:spPr>
          <a:xfrm>
            <a:off x="769619" y="1442719"/>
            <a:ext cx="10688320" cy="2382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rate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started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increasing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2013</a:t>
            </a:r>
            <a:r>
              <a:rPr sz="2200" spc="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kept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until</a:t>
            </a:r>
            <a:r>
              <a:rPr sz="2200" spc="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2020;</a:t>
            </a:r>
            <a:endParaRPr sz="2200">
              <a:latin typeface="Arial"/>
              <a:cs typeface="Arial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It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three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years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period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adjusts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improvement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technology.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250" dirty="0"/>
              <a:t>Success </a:t>
            </a:r>
            <a:r>
              <a:rPr spc="-150" dirty="0"/>
              <a:t>Yearly</a:t>
            </a:r>
            <a:r>
              <a:rPr spc="-114" dirty="0"/>
              <a:t> </a:t>
            </a:r>
            <a:r>
              <a:rPr spc="-130" dirty="0"/>
              <a:t>Trend</a:t>
            </a:r>
          </a:p>
        </p:txBody>
      </p:sp>
      <p:sp>
        <p:nvSpPr>
          <p:cNvPr id="4" name="object 4"/>
          <p:cNvSpPr/>
          <p:nvPr/>
        </p:nvSpPr>
        <p:spPr>
          <a:xfrm>
            <a:off x="7741919" y="2070100"/>
            <a:ext cx="3543300" cy="2494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data,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there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four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 sites: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They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selecting unique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“launch_site”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values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dataset.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All </a:t>
            </a:r>
            <a:r>
              <a:rPr spc="-160" dirty="0"/>
              <a:t>Launch </a:t>
            </a:r>
            <a:r>
              <a:rPr spc="-125" dirty="0"/>
              <a:t>Site</a:t>
            </a:r>
            <a:r>
              <a:rPr spc="370" dirty="0"/>
              <a:t> </a:t>
            </a:r>
            <a:r>
              <a:rPr spc="-225" dirty="0"/>
              <a:t>Names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894205" cy="1854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Launch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Site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KSC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 LC-39A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rlito"/>
                          <a:cs typeface="Carlito"/>
                        </a:rPr>
                        <a:t>VAFB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SLC-4E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Arial"/>
                <a:cs typeface="Arial"/>
              </a:rPr>
              <a:t>5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records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begin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with</a:t>
            </a:r>
            <a:r>
              <a:rPr sz="2200" spc="5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`CCA`: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697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Here we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130" dirty="0">
                <a:solidFill>
                  <a:srgbClr val="292929"/>
                </a:solidFill>
                <a:latin typeface="Arial"/>
                <a:cs typeface="Arial"/>
              </a:rPr>
              <a:t>see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five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samples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Cape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Canaveral</a:t>
            </a:r>
            <a:r>
              <a:rPr sz="2200" spc="2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125" dirty="0"/>
              <a:t>Site </a:t>
            </a:r>
            <a:r>
              <a:rPr spc="-225" dirty="0"/>
              <a:t>Names </a:t>
            </a:r>
            <a:r>
              <a:rPr spc="-90" dirty="0"/>
              <a:t>Begin </a:t>
            </a:r>
            <a:r>
              <a:rPr spc="5" dirty="0"/>
              <a:t>with</a:t>
            </a:r>
            <a:r>
              <a:rPr spc="200" dirty="0"/>
              <a:t> </a:t>
            </a:r>
            <a:r>
              <a:rPr spc="-240" dirty="0"/>
              <a:t>'CCA'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27356" cy="2997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Date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Time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UTC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Launch</a:t>
                      </a:r>
                      <a:r>
                        <a:rPr sz="1400" b="1" spc="-6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Site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Payload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Payload 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Mass</a:t>
                      </a:r>
                      <a:r>
                        <a:rPr sz="1400" b="1" spc="-8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kg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Orbit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Customer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Mission 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Landing 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me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2010-06-04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18:45:00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B0003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Dragon</a:t>
                      </a:r>
                      <a:r>
                        <a:rPr sz="1200" spc="-9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Spacecraft  Qualification</a:t>
                      </a:r>
                      <a:r>
                        <a:rPr sz="1200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Unit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SpaceX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Failure 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pa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r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a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c</a:t>
                      </a:r>
                      <a:r>
                        <a:rPr sz="1200" spc="5" dirty="0">
                          <a:latin typeface="Carlito"/>
                          <a:cs typeface="Carlito"/>
                        </a:rPr>
                        <a:t>hu</a:t>
                      </a:r>
                      <a:r>
                        <a:rPr sz="1200" spc="-25" dirty="0">
                          <a:latin typeface="Carlito"/>
                          <a:cs typeface="Carlito"/>
                        </a:rPr>
                        <a:t>t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e)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2010-12-08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15:43:00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B0004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Dragon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demo</a:t>
                      </a:r>
                      <a:r>
                        <a:rPr sz="1200" spc="-1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flight 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C1, two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CubeSats,  barrel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of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Brouere  cheese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(COTS)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NRO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Failure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(parachute)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2012-05-22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07:44:00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B0005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Dragon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demo</a:t>
                      </a:r>
                      <a:r>
                        <a:rPr sz="1200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flight</a:t>
                      </a:r>
                      <a:endParaRPr sz="1200">
                        <a:latin typeface="Carlito"/>
                        <a:cs typeface="Carlito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C2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525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(COTS)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attempt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2012-10-08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00:35:00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B0006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SpaceX</a:t>
                      </a:r>
                      <a:r>
                        <a:rPr sz="12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CRS-1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500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(CRS)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attempt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2013-03-01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15:10:00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v1.0</a:t>
                      </a:r>
                      <a:r>
                        <a:rPr sz="12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B0007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rlito"/>
                          <a:cs typeface="Carlito"/>
                        </a:rPr>
                        <a:t>CCA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FS</a:t>
                      </a:r>
                      <a:r>
                        <a:rPr sz="12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LC-40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SpaceX</a:t>
                      </a:r>
                      <a:r>
                        <a:rPr sz="12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CRS-2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rlito"/>
                          <a:cs typeface="Carlito"/>
                        </a:rPr>
                        <a:t>677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rlito"/>
                          <a:cs typeface="Carlito"/>
                        </a:rPr>
                        <a:t>LEO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(ISS)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rlito"/>
                          <a:cs typeface="Carlito"/>
                        </a:rPr>
                        <a:t>NASA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5" dirty="0">
                          <a:latin typeface="Carlito"/>
                          <a:cs typeface="Carlito"/>
                        </a:rPr>
                        <a:t>(CRS)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Success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200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spc="-15" dirty="0">
                          <a:latin typeface="Carlito"/>
                          <a:cs typeface="Carlito"/>
                        </a:rPr>
                        <a:t>attemp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Total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200" spc="4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NASA: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Total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calculated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above,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summing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payloads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whose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codes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contain </a:t>
            </a:r>
            <a:r>
              <a:rPr sz="2200" spc="-175" dirty="0">
                <a:solidFill>
                  <a:srgbClr val="292929"/>
                </a:solidFill>
                <a:latin typeface="Arial"/>
                <a:cs typeface="Arial"/>
              </a:rPr>
              <a:t>‘CRS’,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corresponds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NASA.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Total </a:t>
            </a:r>
            <a:r>
              <a:rPr spc="-135" dirty="0"/>
              <a:t>Payload</a:t>
            </a:r>
            <a:r>
              <a:rPr spc="160" dirty="0"/>
              <a:t> </a:t>
            </a:r>
            <a:r>
              <a:rPr spc="-235" dirty="0"/>
              <a:t>Mass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881505" cy="74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Total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Payload</a:t>
                      </a:r>
                      <a:r>
                        <a:rPr sz="1800" b="1" spc="4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(kg)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111.268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6765" cy="4078604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following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methodologies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analyze</a:t>
            </a:r>
            <a:r>
              <a:rPr sz="2200" spc="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data:</a:t>
            </a:r>
            <a:endParaRPr sz="22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225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Collection using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web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scraping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125" dirty="0">
                <a:solidFill>
                  <a:srgbClr val="292929"/>
                </a:solidFill>
                <a:latin typeface="Arial"/>
                <a:cs typeface="Arial"/>
              </a:rPr>
              <a:t>SpaceX</a:t>
            </a:r>
            <a:r>
              <a:rPr sz="1800" spc="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API;</a:t>
            </a:r>
            <a:endParaRPr sz="1800">
              <a:latin typeface="Arial"/>
              <a:cs typeface="Arial"/>
            </a:endParaRPr>
          </a:p>
          <a:p>
            <a:pPr marL="698500" lvl="1" indent="-229870">
              <a:lnSpc>
                <a:spcPts val="2050"/>
              </a:lnSpc>
              <a:spcBef>
                <a:spcPts val="118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1800" spc="-120" dirty="0">
                <a:solidFill>
                  <a:srgbClr val="292929"/>
                </a:solidFill>
                <a:latin typeface="Arial"/>
                <a:cs typeface="Arial"/>
              </a:rPr>
              <a:t>(EDA),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including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wrangling,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visualization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endParaRPr sz="1800">
              <a:latin typeface="Arial"/>
              <a:cs typeface="Arial"/>
            </a:endParaRPr>
          </a:p>
          <a:p>
            <a:pPr marL="698500">
              <a:lnSpc>
                <a:spcPts val="2050"/>
              </a:lnSpc>
            </a:pP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visual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Arial"/>
                <a:cs typeface="Arial"/>
              </a:rPr>
              <a:t>analytics;</a:t>
            </a:r>
            <a:endParaRPr sz="18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18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Machine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Learning</a:t>
            </a:r>
            <a:r>
              <a:rPr sz="1800" spc="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Prediction.</a:t>
            </a:r>
            <a:endParaRPr sz="180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12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Summary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25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2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It </a:t>
            </a: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was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collected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valuable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public</a:t>
            </a:r>
            <a:r>
              <a:rPr sz="1800" spc="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sources;</a:t>
            </a:r>
            <a:endParaRPr sz="18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1185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130" dirty="0">
                <a:solidFill>
                  <a:srgbClr val="292929"/>
                </a:solidFill>
                <a:latin typeface="Arial"/>
                <a:cs typeface="Arial"/>
              </a:rPr>
              <a:t>EDA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allowed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identify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features </a:t>
            </a:r>
            <a:r>
              <a:rPr sz="1800" spc="-70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1800" spc="-11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launchings;</a:t>
            </a:r>
            <a:endParaRPr sz="1800">
              <a:latin typeface="Arial"/>
              <a:cs typeface="Arial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Machine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Learning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Prediction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showed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model 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2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1800" spc="-45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characteristics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endParaRPr sz="1800">
              <a:latin typeface="Arial"/>
              <a:cs typeface="Arial"/>
            </a:endParaRPr>
          </a:p>
          <a:p>
            <a:pPr marL="698500">
              <a:lnSpc>
                <a:spcPts val="2050"/>
              </a:lnSpc>
            </a:pP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important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drive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1800" spc="5" dirty="0">
                <a:solidFill>
                  <a:srgbClr val="292929"/>
                </a:solidFill>
                <a:latin typeface="Arial"/>
                <a:cs typeface="Arial"/>
              </a:rPr>
              <a:t>opportunity</a:t>
            </a:r>
            <a:r>
              <a:rPr sz="1800" spc="2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way,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all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collected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data.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3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8798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Executive</a:t>
            </a:r>
            <a:r>
              <a:rPr spc="30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Average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version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F9</a:t>
            </a:r>
            <a:r>
              <a:rPr sz="2200" spc="3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v1.1: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7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Filtering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version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above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calculating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average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we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value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2,928</a:t>
            </a:r>
            <a:r>
              <a:rPr sz="2200" spc="2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kg.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8726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Average </a:t>
            </a:r>
            <a:r>
              <a:rPr spc="-135" dirty="0"/>
              <a:t>Payload </a:t>
            </a:r>
            <a:r>
              <a:rPr spc="-229" dirty="0"/>
              <a:t>Mass </a:t>
            </a:r>
            <a:r>
              <a:rPr spc="-65" dirty="0"/>
              <a:t>by </a:t>
            </a:r>
            <a:r>
              <a:rPr spc="-60" dirty="0"/>
              <a:t>F9</a:t>
            </a:r>
            <a:r>
              <a:rPr spc="114" dirty="0"/>
              <a:t> </a:t>
            </a:r>
            <a:r>
              <a:rPr spc="15" dirty="0"/>
              <a:t>v1.1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43430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Avg 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(kg)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2.928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ground</a:t>
            </a:r>
            <a:r>
              <a:rPr sz="2200" spc="5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pad: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32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filtering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ground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pad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getting 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minimum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value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date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it’s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possible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identify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occurrence,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that 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happened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2200" spc="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Arial"/>
                <a:cs typeface="Arial"/>
              </a:rPr>
              <a:t>12/22/2015.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45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First </a:t>
            </a:r>
            <a:r>
              <a:rPr spc="-175" dirty="0"/>
              <a:t>Successful </a:t>
            </a:r>
            <a:r>
              <a:rPr spc="-120" dirty="0"/>
              <a:t>Ground </a:t>
            </a:r>
            <a:r>
              <a:rPr spc="-75" dirty="0"/>
              <a:t>Landing</a:t>
            </a:r>
            <a:r>
              <a:rPr spc="660" dirty="0"/>
              <a:t> </a:t>
            </a:r>
            <a:r>
              <a:rPr spc="-105" dirty="0"/>
              <a:t>Date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80564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Min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Date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2015-12-22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successfully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landed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 drone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ship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had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greater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than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4000 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but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less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than</a:t>
            </a:r>
            <a:r>
              <a:rPr sz="2200" spc="3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6000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19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Selecting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distinct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versions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filters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above,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these </a:t>
            </a:r>
            <a:r>
              <a:rPr sz="2200" spc="105" dirty="0">
                <a:solidFill>
                  <a:srgbClr val="292929"/>
                </a:solidFill>
                <a:latin typeface="Arial"/>
                <a:cs typeface="Arial"/>
              </a:rPr>
              <a:t>4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are 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result.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42671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 </a:t>
            </a:r>
            <a:r>
              <a:rPr sz="2500" spc="-55" dirty="0"/>
              <a:t>Drone </a:t>
            </a:r>
            <a:r>
              <a:rPr sz="2500" spc="-95" dirty="0"/>
              <a:t>Ship </a:t>
            </a:r>
            <a:r>
              <a:rPr sz="2500" spc="-55" dirty="0"/>
              <a:t>Landing </a:t>
            </a:r>
            <a:r>
              <a:rPr sz="2500" dirty="0"/>
              <a:t>with </a:t>
            </a:r>
            <a:r>
              <a:rPr sz="2500" spc="-100" dirty="0"/>
              <a:t>Payload </a:t>
            </a:r>
            <a:r>
              <a:rPr sz="2500" spc="-65" dirty="0"/>
              <a:t>between </a:t>
            </a:r>
            <a:r>
              <a:rPr sz="2500" spc="120" dirty="0"/>
              <a:t>4000</a:t>
            </a:r>
            <a:r>
              <a:rPr sz="2500" spc="350" dirty="0"/>
              <a:t> </a:t>
            </a:r>
            <a:r>
              <a:rPr sz="2500" spc="-80" dirty="0"/>
              <a:t>and </a:t>
            </a:r>
            <a:r>
              <a:rPr sz="2500" spc="120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15515" cy="185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B1021.2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B1031.2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B1022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FT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B1026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Number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failure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outcomes: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Grouping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counting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records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each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group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led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us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r>
              <a:rPr sz="2200" spc="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above.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75" dirty="0"/>
              <a:t>Total </a:t>
            </a:r>
            <a:r>
              <a:rPr sz="3100" spc="-95" dirty="0"/>
              <a:t>Number </a:t>
            </a:r>
            <a:r>
              <a:rPr sz="3100" spc="-5" dirty="0"/>
              <a:t>of </a:t>
            </a:r>
            <a:r>
              <a:rPr sz="3100" spc="-150" dirty="0"/>
              <a:t>Successful </a:t>
            </a:r>
            <a:r>
              <a:rPr sz="3100" spc="-90" dirty="0"/>
              <a:t>and </a:t>
            </a:r>
            <a:r>
              <a:rPr sz="3100" spc="-85" dirty="0"/>
              <a:t>Failure</a:t>
            </a:r>
            <a:r>
              <a:rPr sz="3100" spc="400" dirty="0"/>
              <a:t> </a:t>
            </a:r>
            <a:r>
              <a:rPr sz="3100" spc="-80" dirty="0"/>
              <a:t>Mission </a:t>
            </a:r>
            <a:r>
              <a:rPr sz="3100" spc="-120" dirty="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499099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Mission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Outcome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Occurrences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99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 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(payload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status</a:t>
                      </a:r>
                      <a:r>
                        <a:rPr sz="1800" spc="7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unclear)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Failure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(in</a:t>
                      </a:r>
                      <a:r>
                        <a:rPr sz="1800" spc="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flight)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maximum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2200" spc="1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These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carried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maximum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payload </a:t>
            </a:r>
            <a:r>
              <a:rPr sz="2200" spc="-135" dirty="0">
                <a:solidFill>
                  <a:srgbClr val="292929"/>
                </a:solidFill>
                <a:latin typeface="Arial"/>
                <a:cs typeface="Arial"/>
              </a:rPr>
              <a:t>mass 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registered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dataset.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034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Boosters </a:t>
            </a:r>
            <a:r>
              <a:rPr spc="-114" dirty="0"/>
              <a:t>Carried </a:t>
            </a:r>
            <a:r>
              <a:rPr spc="-155" dirty="0"/>
              <a:t>Maximum</a:t>
            </a:r>
            <a:r>
              <a:rPr spc="415" dirty="0"/>
              <a:t> </a:t>
            </a:r>
            <a:r>
              <a:rPr spc="-140" dirty="0"/>
              <a:t>Payload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5803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(...)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B1048.4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B1048.5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B1049.4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B1049.5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B1049.7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B1051.3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7708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B1051.4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B1051.6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B1056.4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B1058.3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B1060.2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B5</a:t>
                      </a:r>
                      <a:r>
                        <a:rPr sz="180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B1060.3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Failed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drone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ship,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their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versions,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site  </a:t>
            </a: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names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year</a:t>
            </a:r>
            <a:r>
              <a:rPr sz="2200" spc="-1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Arial"/>
                <a:cs typeface="Arial"/>
              </a:rPr>
              <a:t>2015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list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above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only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two</a:t>
            </a:r>
            <a:r>
              <a:rPr sz="2200" spc="-2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occurrences.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70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2015 </a:t>
            </a:r>
            <a:r>
              <a:rPr spc="-160" dirty="0"/>
              <a:t>Launch</a:t>
            </a:r>
            <a:r>
              <a:rPr spc="-35" dirty="0"/>
              <a:t> </a:t>
            </a:r>
            <a:r>
              <a:rPr spc="-175" dirty="0"/>
              <a:t>Records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48100" cy="1112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Booster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Version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Launch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Site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v1.1</a:t>
                      </a:r>
                      <a:r>
                        <a:rPr sz="18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B1012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F9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v1.1</a:t>
                      </a:r>
                      <a:r>
                        <a:rPr sz="18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B1015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CCAFS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LC-40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Ranking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all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between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date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Arial"/>
                <a:cs typeface="Arial"/>
              </a:rPr>
              <a:t>2010-06-04</a:t>
            </a:r>
            <a:r>
              <a:rPr sz="22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2017-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03-20: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8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This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view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alerts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us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“No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attempt”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must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taken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account.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10540"/>
            <a:ext cx="9923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80" dirty="0"/>
              <a:t>Rank </a:t>
            </a:r>
            <a:r>
              <a:rPr sz="2800" spc="-55" dirty="0"/>
              <a:t>Landing </a:t>
            </a:r>
            <a:r>
              <a:rPr sz="2800" spc="-110" dirty="0"/>
              <a:t>Outcomes </a:t>
            </a:r>
            <a:r>
              <a:rPr sz="2800" spc="-95" dirty="0"/>
              <a:t>Between </a:t>
            </a:r>
            <a:r>
              <a:rPr sz="2800" spc="110" dirty="0"/>
              <a:t>2010-06-04 </a:t>
            </a:r>
            <a:r>
              <a:rPr sz="2800" spc="-85" dirty="0"/>
              <a:t>and</a:t>
            </a:r>
            <a:r>
              <a:rPr sz="2800" spc="6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22620" cy="3337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Landing</a:t>
                      </a:r>
                      <a:r>
                        <a:rPr sz="1800" b="1" spc="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Outcome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Occurrences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attempt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rlito"/>
                          <a:cs typeface="Carlito"/>
                        </a:rPr>
                        <a:t>10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Failure (drone</a:t>
                      </a:r>
                      <a:r>
                        <a:rPr sz="1800" spc="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ship)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(drone</a:t>
                      </a:r>
                      <a:r>
                        <a:rPr sz="1800" spc="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ship)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Controlled</a:t>
                      </a:r>
                      <a:r>
                        <a:rPr sz="1800" spc="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(ocean)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Success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(ground</a:t>
                      </a:r>
                      <a:r>
                        <a:rPr sz="1800" spc="9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pad)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rlito"/>
                          <a:cs typeface="Carlito"/>
                        </a:rPr>
                        <a:t>Failure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(parachute)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Uncontrolled</a:t>
                      </a:r>
                      <a:r>
                        <a:rPr sz="1800" spc="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(ocean)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Precluded </a:t>
                      </a:r>
                      <a:r>
                        <a:rPr sz="1800" spc="-15" dirty="0">
                          <a:latin typeface="Carlito"/>
                          <a:cs typeface="Carlito"/>
                        </a:rPr>
                        <a:t>(drone</a:t>
                      </a:r>
                      <a:r>
                        <a:rPr sz="1800" spc="7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5" dirty="0">
                          <a:latin typeface="Carlito"/>
                          <a:cs typeface="Carlito"/>
                        </a:rPr>
                        <a:t>ship)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Arial"/>
                <a:cs typeface="Arial"/>
              </a:rPr>
              <a:t>38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near</a:t>
            </a:r>
            <a:r>
              <a:rPr sz="20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Arial"/>
                <a:cs typeface="Arial"/>
              </a:rPr>
              <a:t>sea,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probably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safety,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Arial"/>
                <a:cs typeface="Arial"/>
              </a:rPr>
              <a:t>but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Arial"/>
                <a:cs typeface="Arial"/>
              </a:rPr>
              <a:t>not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Arial"/>
                <a:cs typeface="Arial"/>
              </a:rPr>
              <a:t>too</a:t>
            </a:r>
            <a:r>
              <a:rPr sz="20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far</a:t>
            </a:r>
            <a:r>
              <a:rPr sz="20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from</a:t>
            </a:r>
            <a:r>
              <a:rPr sz="20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roads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Arial"/>
                <a:cs typeface="Arial"/>
              </a:rPr>
              <a:t>railroads.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46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All </a:t>
            </a:r>
            <a:r>
              <a:rPr spc="-120" dirty="0"/>
              <a:t>launch</a:t>
            </a:r>
            <a:r>
              <a:rPr spc="100" dirty="0"/>
              <a:t> </a:t>
            </a:r>
            <a:r>
              <a:rPr spc="-90" dirty="0"/>
              <a:t>sites</a:t>
            </a:r>
          </a:p>
        </p:txBody>
      </p:sp>
      <p:sp>
        <p:nvSpPr>
          <p:cNvPr id="5" name="object 5"/>
          <p:cNvSpPr/>
          <p:nvPr/>
        </p:nvSpPr>
        <p:spPr>
          <a:xfrm>
            <a:off x="2230120" y="1612900"/>
            <a:ext cx="6824980" cy="4107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00" dirty="0">
                <a:solidFill>
                  <a:srgbClr val="292929"/>
                </a:solidFill>
                <a:latin typeface="Arial"/>
                <a:cs typeface="Arial"/>
              </a:rPr>
              <a:t>Example </a:t>
            </a:r>
            <a:r>
              <a:rPr sz="2000" spc="-1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000" spc="-254" dirty="0">
                <a:solidFill>
                  <a:srgbClr val="292929"/>
                </a:solidFill>
                <a:latin typeface="Arial"/>
                <a:cs typeface="Arial"/>
              </a:rPr>
              <a:t>KSC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LC-39A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Arial"/>
                <a:cs typeface="Arial"/>
              </a:rPr>
              <a:t>Green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markers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indicate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red </a:t>
            </a:r>
            <a:r>
              <a:rPr sz="2000" spc="-75" dirty="0">
                <a:solidFill>
                  <a:srgbClr val="292929"/>
                </a:solidFill>
                <a:latin typeface="Arial"/>
                <a:cs typeface="Arial"/>
              </a:rPr>
              <a:t>ones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indicate</a:t>
            </a:r>
            <a:r>
              <a:rPr sz="2000" spc="3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failure.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5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145" dirty="0"/>
              <a:t>Outcomes </a:t>
            </a:r>
            <a:r>
              <a:rPr spc="-65" dirty="0"/>
              <a:t>by</a:t>
            </a:r>
            <a:r>
              <a:rPr spc="545" dirty="0"/>
              <a:t> </a:t>
            </a:r>
            <a:r>
              <a:rPr spc="-125" dirty="0"/>
              <a:t>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sp>
          <p:nvSpPr>
            <p:cNvPr id="6" name="object 6"/>
            <p:cNvSpPr/>
            <p:nvPr/>
          </p:nvSpPr>
          <p:spPr>
            <a:xfrm>
              <a:off x="2184400" y="2527300"/>
              <a:ext cx="7823200" cy="21513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58260" y="2156460"/>
              <a:ext cx="3981195" cy="30109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51300" y="2349500"/>
              <a:ext cx="3604259" cy="26339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4960" y="3324860"/>
              <a:ext cx="2500376" cy="19136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78000" y="3517900"/>
              <a:ext cx="2123440" cy="15367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39</a:t>
            </a:fld>
            <a:endParaRPr spc="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7" y="418782"/>
            <a:ext cx="24460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4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700" cy="22434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objective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evaluate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viability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new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company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2200" spc="-229" dirty="0">
                <a:solidFill>
                  <a:srgbClr val="292929"/>
                </a:solidFill>
                <a:latin typeface="Arial"/>
                <a:cs typeface="Arial"/>
              </a:rPr>
              <a:t>Y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compete 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Space</a:t>
            </a:r>
            <a:r>
              <a:rPr sz="2200" spc="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Arial"/>
                <a:cs typeface="Arial"/>
              </a:rPr>
              <a:t>X.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Desirable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answers:</a:t>
            </a:r>
            <a:endParaRPr sz="2200">
              <a:latin typeface="Arial"/>
              <a:cs typeface="Arial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Arial"/>
                <a:cs typeface="Arial"/>
              </a:rPr>
              <a:t>way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18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estimate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total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cost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r>
              <a:rPr sz="18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launches,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18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predicting</a:t>
            </a:r>
            <a:r>
              <a:rPr sz="18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18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landings</a:t>
            </a:r>
            <a:r>
              <a:rPr sz="18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800" spc="-55" dirty="0">
                <a:solidFill>
                  <a:srgbClr val="292929"/>
                </a:solidFill>
                <a:latin typeface="Arial"/>
                <a:cs typeface="Arial"/>
              </a:rPr>
              <a:t>stage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1800" spc="1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Arial"/>
                <a:cs typeface="Arial"/>
              </a:rPr>
              <a:t>rockets;</a:t>
            </a:r>
            <a:endParaRPr sz="18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Char char="•"/>
              <a:tabLst>
                <a:tab pos="698500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1800" spc="-2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35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1800" spc="-6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90" dirty="0">
                <a:solidFill>
                  <a:srgbClr val="292929"/>
                </a:solidFill>
                <a:latin typeface="Arial"/>
                <a:cs typeface="Arial"/>
              </a:rPr>
              <a:t>make</a:t>
            </a:r>
            <a:r>
              <a:rPr sz="1800" spc="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Arial"/>
                <a:cs typeface="Arial"/>
              </a:rPr>
              <a:t>launches.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2000" spc="-250" dirty="0">
                <a:solidFill>
                  <a:srgbClr val="292929"/>
                </a:solidFill>
                <a:latin typeface="Arial"/>
                <a:cs typeface="Arial"/>
              </a:rPr>
              <a:t>KSC 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LC-39A </a:t>
            </a:r>
            <a:r>
              <a:rPr sz="2000" spc="-105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good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logistics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aspects,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being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near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railroad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road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and  </a:t>
            </a:r>
            <a:r>
              <a:rPr sz="2000" spc="-35" dirty="0">
                <a:solidFill>
                  <a:srgbClr val="292929"/>
                </a:solidFill>
                <a:latin typeface="Arial"/>
                <a:cs typeface="Arial"/>
              </a:rPr>
              <a:t>relatively far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from inhabited</a:t>
            </a:r>
            <a:r>
              <a:rPr sz="2000" spc="2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Arial"/>
                <a:cs typeface="Arial"/>
              </a:rPr>
              <a:t>areas.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7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Logistics </a:t>
            </a:r>
            <a:r>
              <a:rPr spc="-110" dirty="0"/>
              <a:t>and</a:t>
            </a:r>
            <a:r>
              <a:rPr spc="195" dirty="0"/>
              <a:t> </a:t>
            </a:r>
            <a:r>
              <a:rPr spc="-155" dirty="0"/>
              <a:t>Safety</a:t>
            </a:r>
          </a:p>
        </p:txBody>
      </p:sp>
      <p:sp>
        <p:nvSpPr>
          <p:cNvPr id="4" name="object 4"/>
          <p:cNvSpPr/>
          <p:nvPr/>
        </p:nvSpPr>
        <p:spPr>
          <a:xfrm>
            <a:off x="3756659" y="1518919"/>
            <a:ext cx="4678680" cy="3820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place </a:t>
            </a:r>
            <a:r>
              <a:rPr sz="20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000" spc="-8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000" spc="-45" dirty="0">
                <a:solidFill>
                  <a:srgbClr val="292929"/>
                </a:solidFill>
                <a:latin typeface="Arial"/>
                <a:cs typeface="Arial"/>
              </a:rPr>
              <a:t>done </a:t>
            </a:r>
            <a:r>
              <a:rPr sz="2000" spc="-120" dirty="0">
                <a:solidFill>
                  <a:srgbClr val="292929"/>
                </a:solidFill>
                <a:latin typeface="Arial"/>
                <a:cs typeface="Arial"/>
              </a:rPr>
              <a:t>seems </a:t>
            </a:r>
            <a:r>
              <a:rPr sz="2000" spc="3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000" spc="-13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very </a:t>
            </a:r>
            <a:r>
              <a:rPr sz="2000" spc="-15" dirty="0">
                <a:solidFill>
                  <a:srgbClr val="292929"/>
                </a:solidFill>
                <a:latin typeface="Arial"/>
                <a:cs typeface="Arial"/>
              </a:rPr>
              <a:t>important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factor</a:t>
            </a:r>
            <a:r>
              <a:rPr sz="2000" spc="3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0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missions.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Successful Launches </a:t>
            </a:r>
            <a:r>
              <a:rPr spc="-65" dirty="0"/>
              <a:t>by</a:t>
            </a:r>
            <a:r>
              <a:rPr spc="560" dirty="0"/>
              <a:t> </a:t>
            </a:r>
            <a:r>
              <a:rPr spc="-125" dirty="0"/>
              <a:t>Site</a:t>
            </a:r>
          </a:p>
        </p:txBody>
      </p:sp>
      <p:sp>
        <p:nvSpPr>
          <p:cNvPr id="4" name="object 4"/>
          <p:cNvSpPr/>
          <p:nvPr/>
        </p:nvSpPr>
        <p:spPr>
          <a:xfrm>
            <a:off x="2755900" y="1442719"/>
            <a:ext cx="5773420" cy="3972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  <a:tab pos="241935" algn="l"/>
              </a:tabLst>
            </a:pP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76.9%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in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this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site.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 </a:t>
            </a:r>
            <a:r>
              <a:rPr spc="-250" dirty="0"/>
              <a:t>Success </a:t>
            </a:r>
            <a:r>
              <a:rPr spc="-120" dirty="0"/>
              <a:t>Ratio </a:t>
            </a:r>
            <a:r>
              <a:rPr spc="10" dirty="0"/>
              <a:t>for </a:t>
            </a:r>
            <a:r>
              <a:rPr spc="-459" dirty="0"/>
              <a:t>KSC</a:t>
            </a:r>
            <a:r>
              <a:rPr spc="-415" dirty="0"/>
              <a:t> </a:t>
            </a:r>
            <a:r>
              <a:rPr spc="-80" dirty="0"/>
              <a:t>LC-39A</a:t>
            </a:r>
          </a:p>
        </p:txBody>
      </p:sp>
      <p:sp>
        <p:nvSpPr>
          <p:cNvPr id="4" name="object 4"/>
          <p:cNvSpPr/>
          <p:nvPr/>
        </p:nvSpPr>
        <p:spPr>
          <a:xfrm>
            <a:off x="3208020" y="2047239"/>
            <a:ext cx="5775959" cy="2763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43</a:t>
            </a:fld>
            <a:endParaRPr spc="7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Payloads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under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6,000kg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15" dirty="0">
                <a:solidFill>
                  <a:srgbClr val="292929"/>
                </a:solidFill>
                <a:latin typeface="Arial"/>
                <a:cs typeface="Arial"/>
              </a:rPr>
              <a:t>FT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boosters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</a:t>
            </a:r>
            <a:r>
              <a:rPr sz="2200" spc="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combination.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480" dirty="0"/>
              <a:t> </a:t>
            </a:r>
            <a:r>
              <a:rPr spc="-130" dirty="0"/>
              <a:t>Outcome</a:t>
            </a:r>
          </a:p>
        </p:txBody>
      </p:sp>
      <p:sp>
        <p:nvSpPr>
          <p:cNvPr id="4" name="object 4"/>
          <p:cNvSpPr/>
          <p:nvPr/>
        </p:nvSpPr>
        <p:spPr>
          <a:xfrm>
            <a:off x="2816860" y="1666239"/>
            <a:ext cx="6309360" cy="3525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There’s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not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enough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estimate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risk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launches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7,000kg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Payload </a:t>
            </a:r>
            <a:r>
              <a:rPr spc="-180" dirty="0"/>
              <a:t>vs. </a:t>
            </a:r>
            <a:r>
              <a:rPr spc="-160" dirty="0"/>
              <a:t>Launch</a:t>
            </a:r>
            <a:r>
              <a:rPr spc="480" dirty="0"/>
              <a:t> </a:t>
            </a:r>
            <a:r>
              <a:rPr spc="-130" dirty="0"/>
              <a:t>Outcome</a:t>
            </a:r>
          </a:p>
        </p:txBody>
      </p:sp>
      <p:sp>
        <p:nvSpPr>
          <p:cNvPr id="4" name="object 4"/>
          <p:cNvSpPr/>
          <p:nvPr/>
        </p:nvSpPr>
        <p:spPr>
          <a:xfrm>
            <a:off x="2872739" y="1656079"/>
            <a:ext cx="6309360" cy="3545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Four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classification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models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tested, 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their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accuracies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plotted</a:t>
            </a:r>
            <a:r>
              <a:rPr sz="2200" spc="48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beside;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92929"/>
              </a:buClr>
              <a:buFont typeface="Arial"/>
              <a:buChar char="•"/>
            </a:pP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model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highest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classification 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accuracy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Classifier, 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which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has 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accuracies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than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87%.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32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Classification</a:t>
            </a:r>
            <a:r>
              <a:rPr spc="65" dirty="0"/>
              <a:t> </a:t>
            </a:r>
            <a:r>
              <a:rPr spc="-165" dirty="0"/>
              <a:t>Accuracy</a:t>
            </a:r>
          </a:p>
        </p:txBody>
      </p:sp>
      <p:sp>
        <p:nvSpPr>
          <p:cNvPr id="4" name="object 4"/>
          <p:cNvSpPr/>
          <p:nvPr/>
        </p:nvSpPr>
        <p:spPr>
          <a:xfrm>
            <a:off x="7167880" y="1897379"/>
            <a:ext cx="3677920" cy="2649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47</a:t>
            </a:fld>
            <a:endParaRPr spc="7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2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Confusion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matrix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000" spc="-55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000" spc="-11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Classifier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proves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its </a:t>
            </a:r>
            <a:r>
              <a:rPr sz="2000" spc="-100" dirty="0">
                <a:solidFill>
                  <a:srgbClr val="292929"/>
                </a:solidFill>
                <a:latin typeface="Arial"/>
                <a:cs typeface="Arial"/>
              </a:rPr>
              <a:t>accuracy</a:t>
            </a:r>
            <a:r>
              <a:rPr sz="2000" spc="1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Arial"/>
                <a:cs typeface="Arial"/>
              </a:rPr>
              <a:t>by showing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000" spc="15" dirty="0">
                <a:solidFill>
                  <a:srgbClr val="292929"/>
                </a:solidFill>
                <a:latin typeface="Arial"/>
                <a:cs typeface="Arial"/>
              </a:rPr>
              <a:t>big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numbers</a:t>
            </a:r>
            <a:r>
              <a:rPr sz="20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r>
              <a:rPr sz="20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true</a:t>
            </a:r>
            <a:r>
              <a:rPr sz="20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positive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0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true</a:t>
            </a:r>
            <a:r>
              <a:rPr sz="20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negative</a:t>
            </a:r>
            <a:r>
              <a:rPr sz="20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Arial"/>
                <a:cs typeface="Arial"/>
              </a:rPr>
              <a:t>compared</a:t>
            </a:r>
            <a:r>
              <a:rPr sz="20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Arial"/>
                <a:cs typeface="Arial"/>
              </a:rPr>
              <a:t>false</a:t>
            </a:r>
            <a:r>
              <a:rPr sz="20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ones.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87001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 </a:t>
            </a:r>
            <a:r>
              <a:rPr spc="-65" dirty="0"/>
              <a:t>Matrix </a:t>
            </a:r>
            <a:r>
              <a:rPr spc="-5" dirty="0"/>
              <a:t>of </a:t>
            </a:r>
            <a:r>
              <a:rPr spc="-100" dirty="0"/>
              <a:t>Decision </a:t>
            </a:r>
            <a:r>
              <a:rPr spc="-195" dirty="0"/>
              <a:t>Tree</a:t>
            </a:r>
            <a:r>
              <a:rPr spc="-140" dirty="0"/>
              <a:t> </a:t>
            </a:r>
            <a:r>
              <a:rPr spc="-120" dirty="0"/>
              <a:t>Classifier</a:t>
            </a:r>
          </a:p>
        </p:txBody>
      </p:sp>
      <p:sp>
        <p:nvSpPr>
          <p:cNvPr id="4" name="object 4"/>
          <p:cNvSpPr/>
          <p:nvPr/>
        </p:nvSpPr>
        <p:spPr>
          <a:xfrm>
            <a:off x="1943100" y="1899920"/>
            <a:ext cx="3429000" cy="2649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48</a:t>
            </a:fld>
            <a:endParaRPr spc="7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140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Different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sources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were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analyzed,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refining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conclusions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along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process;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best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200" spc="-280" dirty="0">
                <a:solidFill>
                  <a:srgbClr val="292929"/>
                </a:solidFill>
                <a:latin typeface="Arial"/>
                <a:cs typeface="Arial"/>
              </a:rPr>
              <a:t>KSC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LC-39A;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Launches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above 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7,000kg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less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risky;</a:t>
            </a:r>
            <a:endParaRPr sz="2200">
              <a:latin typeface="Arial"/>
              <a:cs typeface="Arial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292929"/>
                </a:solidFill>
                <a:latin typeface="Arial"/>
                <a:cs typeface="Arial"/>
              </a:rPr>
              <a:t>Although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most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mission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successful, successful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landing 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outcomes </a:t>
            </a:r>
            <a:r>
              <a:rPr sz="2200" spc="-125" dirty="0">
                <a:solidFill>
                  <a:srgbClr val="292929"/>
                </a:solidFill>
                <a:latin typeface="Arial"/>
                <a:cs typeface="Arial"/>
              </a:rPr>
              <a:t>seem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improve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over time,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evolution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 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processes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1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rockets;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Classifier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predict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landings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increase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profits.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49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407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Conc</a:t>
            </a:r>
            <a:r>
              <a:rPr spc="-90" dirty="0"/>
              <a:t>l</a:t>
            </a:r>
            <a:r>
              <a:rPr spc="-105" dirty="0"/>
              <a:t>us</a:t>
            </a:r>
            <a:r>
              <a:rPr spc="-60" dirty="0"/>
              <a:t>i</a:t>
            </a:r>
            <a:r>
              <a:rPr spc="-114" dirty="0"/>
              <a:t>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75091"/>
            <a:ext cx="8196580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62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As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an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improvement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model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tests,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it’s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important 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set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value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ts val="2620"/>
              </a:lnSpc>
            </a:pPr>
            <a:r>
              <a:rPr sz="2000" spc="-5" dirty="0">
                <a:solidFill>
                  <a:srgbClr val="292929"/>
                </a:solidFill>
                <a:latin typeface="Courier New"/>
                <a:cs typeface="Courier New"/>
              </a:rPr>
              <a:t>np.random.seed</a:t>
            </a:r>
            <a:r>
              <a:rPr sz="2000" spc="-545" dirty="0">
                <a:solidFill>
                  <a:srgbClr val="292929"/>
                </a:solidFill>
                <a:latin typeface="Courier New"/>
                <a:cs typeface="Courier New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variable;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didn’t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show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Arial"/>
                <a:cs typeface="Arial"/>
              </a:rPr>
              <a:t>maps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Github,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so</a:t>
            </a:r>
            <a:r>
              <a:rPr sz="2200" spc="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I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took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screenshots.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50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92023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Append</a:t>
            </a:r>
            <a:r>
              <a:rPr spc="-35" dirty="0"/>
              <a:t>i</a:t>
            </a:r>
            <a:r>
              <a:rPr spc="-195" dirty="0"/>
              <a:t>x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6475" cy="44831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5" dirty="0">
                <a:solidFill>
                  <a:srgbClr val="0A48CA"/>
                </a:solidFill>
                <a:latin typeface="Arial"/>
                <a:cs typeface="Arial"/>
              </a:rPr>
              <a:t>Executive</a:t>
            </a:r>
            <a:r>
              <a:rPr sz="2200" spc="5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Arial"/>
                <a:cs typeface="Arial"/>
              </a:rPr>
              <a:t>Summary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collection</a:t>
            </a:r>
            <a:r>
              <a:rPr sz="2200" spc="1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methodology: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070"/>
                </a:solidFill>
                <a:latin typeface="Arial"/>
                <a:cs typeface="Arial"/>
              </a:rPr>
              <a:t>Data </a:t>
            </a:r>
            <a:r>
              <a:rPr sz="1900" spc="-20" dirty="0">
                <a:solidFill>
                  <a:srgbClr val="767070"/>
                </a:solidFill>
                <a:latin typeface="Arial"/>
                <a:cs typeface="Arial"/>
              </a:rPr>
              <a:t>from </a:t>
            </a:r>
            <a:r>
              <a:rPr sz="1900" spc="-120" dirty="0">
                <a:solidFill>
                  <a:srgbClr val="767070"/>
                </a:solidFill>
                <a:latin typeface="Arial"/>
                <a:cs typeface="Arial"/>
              </a:rPr>
              <a:t>Space </a:t>
            </a:r>
            <a:r>
              <a:rPr sz="1900" spc="-180" dirty="0">
                <a:solidFill>
                  <a:srgbClr val="767070"/>
                </a:solidFill>
                <a:latin typeface="Arial"/>
                <a:cs typeface="Arial"/>
              </a:rPr>
              <a:t>X </a:t>
            </a:r>
            <a:r>
              <a:rPr sz="1900" spc="-100" dirty="0">
                <a:solidFill>
                  <a:srgbClr val="767070"/>
                </a:solidFill>
                <a:latin typeface="Arial"/>
                <a:cs typeface="Arial"/>
              </a:rPr>
              <a:t>was </a:t>
            </a:r>
            <a:r>
              <a:rPr sz="1900" spc="-20" dirty="0">
                <a:solidFill>
                  <a:srgbClr val="767070"/>
                </a:solidFill>
                <a:latin typeface="Arial"/>
                <a:cs typeface="Arial"/>
              </a:rPr>
              <a:t>obtained from </a:t>
            </a:r>
            <a:r>
              <a:rPr sz="1900" spc="90" dirty="0">
                <a:solidFill>
                  <a:srgbClr val="767070"/>
                </a:solidFill>
                <a:latin typeface="Arial"/>
                <a:cs typeface="Arial"/>
              </a:rPr>
              <a:t>2</a:t>
            </a:r>
            <a:r>
              <a:rPr sz="1900" spc="-28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Arial"/>
                <a:cs typeface="Arial"/>
              </a:rPr>
              <a:t>sources:</a:t>
            </a:r>
            <a:endParaRPr sz="19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142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120" dirty="0">
                <a:solidFill>
                  <a:srgbClr val="767070"/>
                </a:solidFill>
                <a:latin typeface="Arial"/>
                <a:cs typeface="Arial"/>
              </a:rPr>
              <a:t>Space </a:t>
            </a:r>
            <a:r>
              <a:rPr sz="1800" spc="-170" dirty="0">
                <a:solidFill>
                  <a:srgbClr val="767070"/>
                </a:solidFill>
                <a:latin typeface="Arial"/>
                <a:cs typeface="Arial"/>
              </a:rPr>
              <a:t>X </a:t>
            </a:r>
            <a:r>
              <a:rPr sz="1800" spc="-120" dirty="0">
                <a:solidFill>
                  <a:srgbClr val="767070"/>
                </a:solidFill>
                <a:latin typeface="Arial"/>
                <a:cs typeface="Arial"/>
              </a:rPr>
              <a:t>API</a:t>
            </a:r>
            <a:r>
              <a:rPr sz="1800" spc="-32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767070"/>
                </a:solidFill>
                <a:latin typeface="Arial"/>
                <a:cs typeface="Arial"/>
              </a:rPr>
              <a:t>(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https://api.spacexdata.com/v4/rockets/</a:t>
            </a:r>
            <a:r>
              <a:rPr sz="1800" spc="-25" dirty="0">
                <a:solidFill>
                  <a:srgbClr val="767070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1155700" marR="1033144" lvl="2" indent="-229235">
              <a:lnSpc>
                <a:spcPct val="100000"/>
              </a:lnSpc>
              <a:spcBef>
                <a:spcPts val="1405"/>
              </a:spcBef>
              <a:buChar char="•"/>
              <a:tabLst>
                <a:tab pos="1155700" algn="l"/>
                <a:tab pos="1156335" algn="l"/>
              </a:tabLst>
            </a:pPr>
            <a:r>
              <a:rPr sz="1800" spc="-75" dirty="0">
                <a:solidFill>
                  <a:srgbClr val="767070"/>
                </a:solidFill>
                <a:latin typeface="Arial"/>
                <a:cs typeface="Arial"/>
              </a:rPr>
              <a:t>WebScraping  </a:t>
            </a:r>
            <a:r>
              <a:rPr sz="1800" spc="-35" dirty="0">
                <a:solidFill>
                  <a:srgbClr val="767070"/>
                </a:solidFill>
                <a:latin typeface="Arial"/>
                <a:cs typeface="Arial"/>
              </a:rPr>
              <a:t>(https://en.wikipedia.org/wiki/List_of_Falcon/_9/_and_Falcon_Heavy_launches)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wrangling</a:t>
            </a:r>
            <a:endParaRPr sz="220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Collected </a:t>
            </a:r>
            <a:r>
              <a:rPr sz="1900" spc="-40" dirty="0">
                <a:solidFill>
                  <a:srgbClr val="767070"/>
                </a:solidFill>
                <a:latin typeface="Arial"/>
                <a:cs typeface="Arial"/>
              </a:rPr>
              <a:t>data </a:t>
            </a:r>
            <a:r>
              <a:rPr sz="1900" spc="-100" dirty="0">
                <a:solidFill>
                  <a:srgbClr val="767070"/>
                </a:solidFill>
                <a:latin typeface="Arial"/>
                <a:cs typeface="Arial"/>
              </a:rPr>
              <a:t>was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enriched </a:t>
            </a:r>
            <a:r>
              <a:rPr sz="1900" spc="-40" dirty="0">
                <a:solidFill>
                  <a:srgbClr val="767070"/>
                </a:solidFill>
                <a:latin typeface="Arial"/>
                <a:cs typeface="Arial"/>
              </a:rPr>
              <a:t>by </a:t>
            </a:r>
            <a:r>
              <a:rPr sz="1900" spc="-30" dirty="0">
                <a:solidFill>
                  <a:srgbClr val="767070"/>
                </a:solidFill>
                <a:latin typeface="Arial"/>
                <a:cs typeface="Arial"/>
              </a:rPr>
              <a:t>creating </a:t>
            </a:r>
            <a:r>
              <a:rPr sz="1900" spc="-130" dirty="0">
                <a:solidFill>
                  <a:srgbClr val="767070"/>
                </a:solidFill>
                <a:latin typeface="Arial"/>
                <a:cs typeface="Arial"/>
              </a:rPr>
              <a:t>a </a:t>
            </a:r>
            <a:r>
              <a:rPr sz="1900" spc="-25" dirty="0">
                <a:solidFill>
                  <a:srgbClr val="767070"/>
                </a:solidFill>
                <a:latin typeface="Arial"/>
                <a:cs typeface="Arial"/>
              </a:rPr>
              <a:t>landing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outcome </a:t>
            </a:r>
            <a:r>
              <a:rPr sz="1900" spc="-35" dirty="0">
                <a:solidFill>
                  <a:srgbClr val="767070"/>
                </a:solidFill>
                <a:latin typeface="Arial"/>
                <a:cs typeface="Arial"/>
              </a:rPr>
              <a:t>label </a:t>
            </a:r>
            <a:r>
              <a:rPr sz="1900" spc="-65" dirty="0">
                <a:solidFill>
                  <a:srgbClr val="767070"/>
                </a:solidFill>
                <a:latin typeface="Arial"/>
                <a:cs typeface="Arial"/>
              </a:rPr>
              <a:t>based </a:t>
            </a:r>
            <a:r>
              <a:rPr sz="1900" spc="-35" dirty="0">
                <a:solidFill>
                  <a:srgbClr val="767070"/>
                </a:solidFill>
                <a:latin typeface="Arial"/>
                <a:cs typeface="Arial"/>
              </a:rPr>
              <a:t>on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outcome</a:t>
            </a:r>
            <a:r>
              <a:rPr sz="1900" spc="105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Arial"/>
                <a:cs typeface="Arial"/>
              </a:rPr>
              <a:t>data</a:t>
            </a:r>
            <a:endParaRPr sz="1900">
              <a:latin typeface="Arial"/>
              <a:cs typeface="Arial"/>
            </a:endParaRPr>
          </a:p>
          <a:p>
            <a:pPr marL="698500">
              <a:lnSpc>
                <a:spcPct val="100000"/>
              </a:lnSpc>
            </a:pPr>
            <a:r>
              <a:rPr sz="1900" spc="-20" dirty="0">
                <a:solidFill>
                  <a:srgbClr val="767070"/>
                </a:solidFill>
                <a:latin typeface="Arial"/>
                <a:cs typeface="Arial"/>
              </a:rPr>
              <a:t>after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summarizing </a:t>
            </a:r>
            <a:r>
              <a:rPr sz="1900" spc="-55" dirty="0">
                <a:solidFill>
                  <a:srgbClr val="767070"/>
                </a:solidFill>
                <a:latin typeface="Arial"/>
                <a:cs typeface="Arial"/>
              </a:rPr>
              <a:t>and </a:t>
            </a:r>
            <a:r>
              <a:rPr sz="1900" spc="-45" dirty="0">
                <a:solidFill>
                  <a:srgbClr val="767070"/>
                </a:solidFill>
                <a:latin typeface="Arial"/>
                <a:cs typeface="Arial"/>
              </a:rPr>
              <a:t>analyzing</a:t>
            </a:r>
            <a:r>
              <a:rPr sz="1900" spc="300" dirty="0">
                <a:solidFill>
                  <a:srgbClr val="767070"/>
                </a:solidFill>
                <a:latin typeface="Arial"/>
                <a:cs typeface="Arial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Arial"/>
                <a:cs typeface="Arial"/>
              </a:rPr>
              <a:t>features</a:t>
            </a:r>
            <a:endParaRPr sz="19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exploratory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Arial"/>
                <a:cs typeface="Arial"/>
              </a:rPr>
              <a:t>(EDA)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visualization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4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Arial"/>
                <a:cs typeface="Arial"/>
              </a:rPr>
              <a:t>SQL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6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M</a:t>
            </a:r>
            <a:r>
              <a:rPr spc="-30" dirty="0"/>
              <a:t>e</a:t>
            </a:r>
            <a:r>
              <a:rPr spc="-10" dirty="0"/>
              <a:t>t</a:t>
            </a:r>
            <a:r>
              <a:rPr spc="-30" dirty="0"/>
              <a:t>ho</a:t>
            </a:r>
            <a:r>
              <a:rPr spc="-45" dirty="0"/>
              <a:t>d</a:t>
            </a:r>
            <a:r>
              <a:rPr spc="35" dirty="0"/>
              <a:t>o</a:t>
            </a:r>
            <a:r>
              <a:rPr dirty="0"/>
              <a:t>l</a:t>
            </a:r>
            <a:r>
              <a:rPr spc="-50" dirty="0"/>
              <a:t>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5370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solidFill>
                  <a:srgbClr val="0A48CA"/>
                </a:solidFill>
                <a:latin typeface="Arial"/>
                <a:cs typeface="Arial"/>
              </a:rPr>
              <a:t>Executive</a:t>
            </a:r>
            <a:r>
              <a:rPr sz="2200" spc="5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Arial"/>
                <a:cs typeface="Arial"/>
              </a:rPr>
              <a:t>Summary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92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Perform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interactive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visual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analytics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Folium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Plotly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Dash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939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Perform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predictive 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classification</a:t>
            </a:r>
            <a:r>
              <a:rPr sz="2200" spc="4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models</a:t>
            </a:r>
            <a:endParaRPr sz="2200">
              <a:latin typeface="Arial"/>
              <a:cs typeface="Arial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767070"/>
                </a:solidFill>
                <a:latin typeface="Arial"/>
                <a:cs typeface="Arial"/>
              </a:rPr>
              <a:t>Data </a:t>
            </a:r>
            <a:r>
              <a:rPr sz="2200" spc="-5" dirty="0">
                <a:solidFill>
                  <a:srgbClr val="767070"/>
                </a:solidFill>
                <a:latin typeface="Arial"/>
                <a:cs typeface="Arial"/>
              </a:rPr>
              <a:t>that </a:t>
            </a:r>
            <a:r>
              <a:rPr sz="2200" spc="-114" dirty="0">
                <a:solidFill>
                  <a:srgbClr val="767070"/>
                </a:solidFill>
                <a:latin typeface="Arial"/>
                <a:cs typeface="Arial"/>
              </a:rPr>
              <a:t>was </a:t>
            </a:r>
            <a:r>
              <a:rPr sz="2200" spc="-40" dirty="0">
                <a:solidFill>
                  <a:srgbClr val="767070"/>
                </a:solidFill>
                <a:latin typeface="Arial"/>
                <a:cs typeface="Arial"/>
              </a:rPr>
              <a:t>collected </a:t>
            </a:r>
            <a:r>
              <a:rPr sz="2200" spc="5" dirty="0">
                <a:solidFill>
                  <a:srgbClr val="767070"/>
                </a:solidFill>
                <a:latin typeface="Arial"/>
                <a:cs typeface="Arial"/>
              </a:rPr>
              <a:t>until </a:t>
            </a:r>
            <a:r>
              <a:rPr sz="2200" spc="-20" dirty="0">
                <a:solidFill>
                  <a:srgbClr val="767070"/>
                </a:solidFill>
                <a:latin typeface="Arial"/>
                <a:cs typeface="Arial"/>
              </a:rPr>
              <a:t>this </a:t>
            </a:r>
            <a:r>
              <a:rPr sz="2200" spc="-40" dirty="0">
                <a:solidFill>
                  <a:srgbClr val="767070"/>
                </a:solidFill>
                <a:latin typeface="Arial"/>
                <a:cs typeface="Arial"/>
              </a:rPr>
              <a:t>step </a:t>
            </a:r>
            <a:r>
              <a:rPr sz="2200" spc="-75" dirty="0">
                <a:solidFill>
                  <a:srgbClr val="767070"/>
                </a:solidFill>
                <a:latin typeface="Arial"/>
                <a:cs typeface="Arial"/>
              </a:rPr>
              <a:t>were </a:t>
            </a:r>
            <a:r>
              <a:rPr sz="2200" spc="-50" dirty="0">
                <a:solidFill>
                  <a:srgbClr val="767070"/>
                </a:solidFill>
                <a:latin typeface="Arial"/>
                <a:cs typeface="Arial"/>
              </a:rPr>
              <a:t>normalized, </a:t>
            </a:r>
            <a:r>
              <a:rPr sz="2200" spc="-15" dirty="0">
                <a:solidFill>
                  <a:srgbClr val="767070"/>
                </a:solidFill>
                <a:latin typeface="Arial"/>
                <a:cs typeface="Arial"/>
              </a:rPr>
              <a:t>divided </a:t>
            </a:r>
            <a:r>
              <a:rPr sz="2200" spc="-20" dirty="0">
                <a:solidFill>
                  <a:srgbClr val="767070"/>
                </a:solidFill>
                <a:latin typeface="Arial"/>
                <a:cs typeface="Arial"/>
              </a:rPr>
              <a:t>in </a:t>
            </a:r>
            <a:r>
              <a:rPr sz="2200" spc="-10" dirty="0">
                <a:solidFill>
                  <a:srgbClr val="767070"/>
                </a:solidFill>
                <a:latin typeface="Arial"/>
                <a:cs typeface="Arial"/>
              </a:rPr>
              <a:t>training  </a:t>
            </a:r>
            <a:r>
              <a:rPr sz="2200" spc="-70" dirty="0">
                <a:solidFill>
                  <a:srgbClr val="767070"/>
                </a:solidFill>
                <a:latin typeface="Arial"/>
                <a:cs typeface="Arial"/>
              </a:rPr>
              <a:t>and </a:t>
            </a:r>
            <a:r>
              <a:rPr sz="2200" spc="-15" dirty="0">
                <a:solidFill>
                  <a:srgbClr val="767070"/>
                </a:solidFill>
                <a:latin typeface="Arial"/>
                <a:cs typeface="Arial"/>
              </a:rPr>
              <a:t>test </a:t>
            </a:r>
            <a:r>
              <a:rPr sz="2200" spc="-45" dirty="0">
                <a:solidFill>
                  <a:srgbClr val="767070"/>
                </a:solidFill>
                <a:latin typeface="Arial"/>
                <a:cs typeface="Arial"/>
              </a:rPr>
              <a:t>data </a:t>
            </a:r>
            <a:r>
              <a:rPr sz="2200" spc="-75" dirty="0">
                <a:solidFill>
                  <a:srgbClr val="767070"/>
                </a:solidFill>
                <a:latin typeface="Arial"/>
                <a:cs typeface="Arial"/>
              </a:rPr>
              <a:t>sets </a:t>
            </a:r>
            <a:r>
              <a:rPr sz="2200" spc="-70" dirty="0">
                <a:solidFill>
                  <a:srgbClr val="767070"/>
                </a:solidFill>
                <a:latin typeface="Arial"/>
                <a:cs typeface="Arial"/>
              </a:rPr>
              <a:t>and </a:t>
            </a:r>
            <a:r>
              <a:rPr sz="2200" spc="-60" dirty="0">
                <a:solidFill>
                  <a:srgbClr val="767070"/>
                </a:solidFill>
                <a:latin typeface="Arial"/>
                <a:cs typeface="Arial"/>
              </a:rPr>
              <a:t>evaluated </a:t>
            </a:r>
            <a:r>
              <a:rPr sz="2200" spc="-40" dirty="0">
                <a:solidFill>
                  <a:srgbClr val="767070"/>
                </a:solidFill>
                <a:latin typeface="Arial"/>
                <a:cs typeface="Arial"/>
              </a:rPr>
              <a:t>by </a:t>
            </a:r>
            <a:r>
              <a:rPr sz="2200" spc="-10" dirty="0">
                <a:solidFill>
                  <a:srgbClr val="767070"/>
                </a:solidFill>
                <a:latin typeface="Arial"/>
                <a:cs typeface="Arial"/>
              </a:rPr>
              <a:t>four </a:t>
            </a:r>
            <a:r>
              <a:rPr sz="2200" spc="-20" dirty="0">
                <a:solidFill>
                  <a:srgbClr val="767070"/>
                </a:solidFill>
                <a:latin typeface="Arial"/>
                <a:cs typeface="Arial"/>
              </a:rPr>
              <a:t>different </a:t>
            </a:r>
            <a:r>
              <a:rPr sz="2200" spc="-55" dirty="0">
                <a:solidFill>
                  <a:srgbClr val="767070"/>
                </a:solidFill>
                <a:latin typeface="Arial"/>
                <a:cs typeface="Arial"/>
              </a:rPr>
              <a:t>classification </a:t>
            </a:r>
            <a:r>
              <a:rPr sz="2200" spc="-65" dirty="0">
                <a:solidFill>
                  <a:srgbClr val="767070"/>
                </a:solidFill>
                <a:latin typeface="Arial"/>
                <a:cs typeface="Arial"/>
              </a:rPr>
              <a:t>models, </a:t>
            </a:r>
            <a:r>
              <a:rPr sz="2200" spc="-30" dirty="0">
                <a:solidFill>
                  <a:srgbClr val="767070"/>
                </a:solidFill>
                <a:latin typeface="Arial"/>
                <a:cs typeface="Arial"/>
              </a:rPr>
              <a:t>being  the </a:t>
            </a:r>
            <a:r>
              <a:rPr sz="2200" spc="-110" dirty="0">
                <a:solidFill>
                  <a:srgbClr val="767070"/>
                </a:solidFill>
                <a:latin typeface="Arial"/>
                <a:cs typeface="Arial"/>
              </a:rPr>
              <a:t>accuracy </a:t>
            </a:r>
            <a:r>
              <a:rPr sz="2200" spc="-5" dirty="0">
                <a:solidFill>
                  <a:srgbClr val="767070"/>
                </a:solidFill>
                <a:latin typeface="Arial"/>
                <a:cs typeface="Arial"/>
              </a:rPr>
              <a:t>of </a:t>
            </a:r>
            <a:r>
              <a:rPr sz="2200" spc="-114" dirty="0">
                <a:solidFill>
                  <a:srgbClr val="767070"/>
                </a:solidFill>
                <a:latin typeface="Arial"/>
                <a:cs typeface="Arial"/>
              </a:rPr>
              <a:t>each </a:t>
            </a:r>
            <a:r>
              <a:rPr sz="2200" spc="-40" dirty="0">
                <a:solidFill>
                  <a:srgbClr val="767070"/>
                </a:solidFill>
                <a:latin typeface="Arial"/>
                <a:cs typeface="Arial"/>
              </a:rPr>
              <a:t>model </a:t>
            </a:r>
            <a:r>
              <a:rPr sz="2200" spc="-60" dirty="0">
                <a:solidFill>
                  <a:srgbClr val="767070"/>
                </a:solidFill>
                <a:latin typeface="Arial"/>
                <a:cs typeface="Arial"/>
              </a:rPr>
              <a:t>evaluated </a:t>
            </a:r>
            <a:r>
              <a:rPr sz="2200" spc="-45" dirty="0">
                <a:solidFill>
                  <a:srgbClr val="767070"/>
                </a:solidFill>
                <a:latin typeface="Arial"/>
                <a:cs typeface="Arial"/>
              </a:rPr>
              <a:t>using </a:t>
            </a:r>
            <a:r>
              <a:rPr sz="2200" spc="-15" dirty="0">
                <a:solidFill>
                  <a:srgbClr val="767070"/>
                </a:solidFill>
                <a:latin typeface="Arial"/>
                <a:cs typeface="Arial"/>
              </a:rPr>
              <a:t>different </a:t>
            </a:r>
            <a:r>
              <a:rPr sz="2200" spc="-45" dirty="0">
                <a:solidFill>
                  <a:srgbClr val="767070"/>
                </a:solidFill>
                <a:latin typeface="Arial"/>
                <a:cs typeface="Arial"/>
              </a:rPr>
              <a:t>combinations </a:t>
            </a:r>
            <a:r>
              <a:rPr sz="2200" spc="-5" dirty="0">
                <a:solidFill>
                  <a:srgbClr val="767070"/>
                </a:solidFill>
                <a:latin typeface="Arial"/>
                <a:cs typeface="Arial"/>
              </a:rPr>
              <a:t>of  </a:t>
            </a:r>
            <a:r>
              <a:rPr sz="2200" spc="-70" dirty="0">
                <a:solidFill>
                  <a:srgbClr val="767070"/>
                </a:solidFill>
                <a:latin typeface="Arial"/>
                <a:cs typeface="Arial"/>
              </a:rPr>
              <a:t>parameters.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7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M</a:t>
            </a:r>
            <a:r>
              <a:rPr spc="-30" dirty="0"/>
              <a:t>e</a:t>
            </a:r>
            <a:r>
              <a:rPr spc="-10" dirty="0"/>
              <a:t>t</a:t>
            </a:r>
            <a:r>
              <a:rPr spc="-30" dirty="0"/>
              <a:t>ho</a:t>
            </a:r>
            <a:r>
              <a:rPr spc="-45" dirty="0"/>
              <a:t>d</a:t>
            </a:r>
            <a:r>
              <a:rPr spc="35" dirty="0"/>
              <a:t>o</a:t>
            </a:r>
            <a:r>
              <a:rPr dirty="0"/>
              <a:t>l</a:t>
            </a:r>
            <a:r>
              <a:rPr spc="-50" dirty="0"/>
              <a:t>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sets were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collected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140" dirty="0">
                <a:solidFill>
                  <a:srgbClr val="292929"/>
                </a:solidFill>
                <a:latin typeface="Arial"/>
                <a:cs typeface="Arial"/>
              </a:rPr>
              <a:t>Space </a:t>
            </a:r>
            <a:r>
              <a:rPr sz="2200" spc="-210" dirty="0">
                <a:solidFill>
                  <a:srgbClr val="292929"/>
                </a:solidFill>
                <a:latin typeface="Arial"/>
                <a:cs typeface="Arial"/>
              </a:rPr>
              <a:t>X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Arial"/>
                <a:cs typeface="Arial"/>
                <a:hlinkClick r:id="rId2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) 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Wikipedia 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22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Arial"/>
                <a:cs typeface="Arial"/>
                <a:hlinkClick r:id="rId3"/>
              </a:rPr>
              <a:t>https://en.wikipedia.org/wiki/List_of_Falcon/_9/_and_Falcon_Heavy_launches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), 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using 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web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scraping</a:t>
            </a:r>
            <a:r>
              <a:rPr sz="2200" spc="2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technics.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8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0740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55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293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offers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public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from  </a:t>
            </a:r>
            <a:r>
              <a:rPr sz="2200" spc="-75" dirty="0">
                <a:solidFill>
                  <a:srgbClr val="292929"/>
                </a:solidFill>
                <a:latin typeface="Arial"/>
                <a:cs typeface="Arial"/>
              </a:rPr>
              <a:t>where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can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obtained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then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Arial"/>
                <a:cs typeface="Arial"/>
              </a:rPr>
              <a:t>used;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Arial"/>
                <a:cs typeface="Arial"/>
              </a:rPr>
              <a:t>This </a:t>
            </a:r>
            <a:r>
              <a:rPr sz="2200" spc="-145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2200" spc="-114" dirty="0">
                <a:solidFill>
                  <a:srgbClr val="292929"/>
                </a:solidFill>
                <a:latin typeface="Arial"/>
                <a:cs typeface="Arial"/>
              </a:rPr>
              <a:t>was 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used 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according 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the  flowchart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beside </a:t>
            </a:r>
            <a:r>
              <a:rPr sz="2200" spc="-70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then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2200" spc="-55" dirty="0">
                <a:solidFill>
                  <a:srgbClr val="292929"/>
                </a:solidFill>
                <a:latin typeface="Arial"/>
                <a:cs typeface="Arial"/>
              </a:rPr>
              <a:t>is  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persisted.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794" y="4705350"/>
            <a:ext cx="444817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lang="en-IN" sz="1400" spc="-65" dirty="0">
                <a:solidFill>
                  <a:srgbClr val="292929"/>
                </a:solidFill>
                <a:latin typeface="Arial"/>
                <a:cs typeface="Arial"/>
              </a:rPr>
              <a:t>Source </a:t>
            </a:r>
            <a:r>
              <a:rPr lang="en-IN" sz="1400" spc="-50" dirty="0">
                <a:solidFill>
                  <a:srgbClr val="292929"/>
                </a:solidFill>
                <a:latin typeface="Arial"/>
                <a:cs typeface="Arial"/>
              </a:rPr>
              <a:t>code:</a:t>
            </a:r>
            <a:r>
              <a:rPr lang="en-IN" sz="1400" spc="-5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lang="en-IN"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https://github.com/daanyal011/Applied_Data_Science_Capstone_Daanyal/blob/main/jupyter_labs_spacex_data_collection_api.ipynb</a:t>
            </a:r>
            <a:endParaRPr lang="en-IN"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604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 </a:t>
            </a:r>
            <a:r>
              <a:rPr spc="-80" dirty="0"/>
              <a:t>Collection </a:t>
            </a:r>
            <a:r>
              <a:rPr spc="-210" dirty="0"/>
              <a:t>– </a:t>
            </a:r>
            <a:r>
              <a:rPr spc="-250" dirty="0"/>
              <a:t>SpaceX</a:t>
            </a:r>
            <a:r>
              <a:rPr spc="-75" dirty="0"/>
              <a:t> </a:t>
            </a:r>
            <a:r>
              <a:rPr spc="-240" dirty="0"/>
              <a:t>API</a:t>
            </a:r>
          </a:p>
        </p:txBody>
      </p:sp>
      <p:sp>
        <p:nvSpPr>
          <p:cNvPr id="5" name="object 5"/>
          <p:cNvSpPr/>
          <p:nvPr/>
        </p:nvSpPr>
        <p:spPr>
          <a:xfrm>
            <a:off x="7680959" y="1785607"/>
            <a:ext cx="1917953" cy="10772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and  parse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800" b="1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SpaceX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sp>
          <p:nvSpPr>
            <p:cNvPr id="8" name="object 8"/>
            <p:cNvSpPr/>
            <p:nvPr/>
          </p:nvSpPr>
          <p:spPr>
            <a:xfrm>
              <a:off x="8389619" y="2900654"/>
              <a:ext cx="500633" cy="4219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80959" y="3357867"/>
              <a:ext cx="1917953" cy="10797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sz="1800" b="1" spc="-20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800" b="1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only  include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rlito"/>
                <a:cs typeface="Carlito"/>
              </a:rPr>
              <a:t>9  </a:t>
            </a:r>
            <a:r>
              <a:rPr sz="1800" b="1" spc="-10" dirty="0">
                <a:solidFill>
                  <a:srgbClr val="FFFFFF"/>
                </a:solidFill>
                <a:latin typeface="Carlito"/>
                <a:cs typeface="Carlito"/>
              </a:rPr>
              <a:t>launches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sp>
          <p:nvSpPr>
            <p:cNvPr id="12" name="object 12"/>
            <p:cNvSpPr/>
            <p:nvPr/>
          </p:nvSpPr>
          <p:spPr>
            <a:xfrm>
              <a:off x="8389619" y="4475454"/>
              <a:ext cx="500633" cy="4219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80959" y="4932680"/>
              <a:ext cx="1917953" cy="10797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Deal with</a:t>
            </a:r>
            <a:r>
              <a:rPr sz="1800" b="1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800" b="1" spc="-25" dirty="0">
                <a:solidFill>
                  <a:srgbClr val="FFFFFF"/>
                </a:solidFill>
                <a:latin typeface="Carlito"/>
                <a:cs typeface="Carlito"/>
              </a:rPr>
              <a:t>Values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Arial"/>
                <a:cs typeface="Arial"/>
              </a:rPr>
              <a:t>9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2581</Words>
  <Application>Microsoft Office PowerPoint</Application>
  <PresentationFormat>Widescreen</PresentationFormat>
  <Paragraphs>404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Carlito</vt:lpstr>
      <vt:lpstr>Courier New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</vt:lpstr>
      <vt:lpstr>Launch Outcomes by Site</vt:lpstr>
      <vt:lpstr>Logistics and Safety</vt:lpstr>
      <vt:lpstr>PowerPoint Presentation</vt:lpstr>
      <vt:lpstr>Successful Launches by Site</vt:lpstr>
      <vt:lpstr>Launch Success Ratio for KSC LC-39A</vt:lpstr>
      <vt:lpstr>Payload vs. Launch Outcome</vt:lpstr>
      <vt:lpstr>Payload vs. Launch Outcome</vt:lpstr>
      <vt:lpstr>PowerPoint Presentation</vt:lpstr>
      <vt:lpstr>Classification Accuracy</vt:lpstr>
      <vt:lpstr>Confusion Matrix of Decision Tree Classifier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Daanyal Parbulkar</cp:lastModifiedBy>
  <cp:revision>1</cp:revision>
  <dcterms:created xsi:type="dcterms:W3CDTF">2022-07-03T18:11:21Z</dcterms:created>
  <dcterms:modified xsi:type="dcterms:W3CDTF">2022-07-03T18:22:51Z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2022-07-03T00:00:00Z</vt:filetime>
  </property>
</Properties>
</file>